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6858000" cx="12192000"/>
  <p:notesSz cx="6858000" cy="9144000"/>
  <p:embeddedFontLst>
    <p:embeddedFont>
      <p:font typeface="Roboto Mono SemiBold"/>
      <p:regular r:id="rId68"/>
      <p:bold r:id="rId69"/>
      <p:italic r:id="rId70"/>
      <p:boldItalic r:id="rId71"/>
    </p:embeddedFont>
    <p:embeddedFont>
      <p:font typeface="Roboto"/>
      <p:regular r:id="rId72"/>
      <p:bold r:id="rId73"/>
      <p:italic r:id="rId74"/>
      <p:boldItalic r:id="rId75"/>
    </p:embeddedFont>
    <p:embeddedFont>
      <p:font typeface="Abril Fatface"/>
      <p:regular r:id="rId76"/>
    </p:embeddedFont>
    <p:embeddedFont>
      <p:font typeface="Griffy"/>
      <p:regular r:id="rId77"/>
    </p:embeddedFont>
    <p:embeddedFont>
      <p:font typeface="Poppins"/>
      <p:regular r:id="rId78"/>
      <p:bold r:id="rId79"/>
      <p:italic r:id="rId80"/>
      <p:boldItalic r:id="rId81"/>
    </p:embeddedFont>
    <p:embeddedFont>
      <p:font typeface="Roboto Mono"/>
      <p:regular r:id="rId82"/>
      <p:bold r:id="rId83"/>
      <p:italic r:id="rId84"/>
      <p:boldItalic r:id="rId85"/>
    </p:embeddedFont>
    <p:embeddedFont>
      <p:font typeface="Homemade Apple"/>
      <p:regular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obotoMono-italic.fntdata"/><Relationship Id="rId83" Type="http://schemas.openxmlformats.org/officeDocument/2006/relationships/font" Target="fonts/RobotoMono-bold.fntdata"/><Relationship Id="rId42" Type="http://schemas.openxmlformats.org/officeDocument/2006/relationships/slide" Target="slides/slide37.xml"/><Relationship Id="rId86" Type="http://schemas.openxmlformats.org/officeDocument/2006/relationships/font" Target="fonts/HomemadeApple-regular.fntdata"/><Relationship Id="rId41" Type="http://schemas.openxmlformats.org/officeDocument/2006/relationships/slide" Target="slides/slide36.xml"/><Relationship Id="rId85" Type="http://schemas.openxmlformats.org/officeDocument/2006/relationships/font" Target="fonts/RobotoMono-boldItalic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Poppins-italic.fntdata"/><Relationship Id="rId82" Type="http://schemas.openxmlformats.org/officeDocument/2006/relationships/font" Target="fonts/RobotoMono-regular.fntdata"/><Relationship Id="rId81" Type="http://schemas.openxmlformats.org/officeDocument/2006/relationships/font" Target="fonts/Poppi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-bold.fntdata"/><Relationship Id="rId72" Type="http://schemas.openxmlformats.org/officeDocument/2006/relationships/font" Target="fonts/Roboto-regular.fntdata"/><Relationship Id="rId31" Type="http://schemas.openxmlformats.org/officeDocument/2006/relationships/slide" Target="slides/slide26.xml"/><Relationship Id="rId75" Type="http://schemas.openxmlformats.org/officeDocument/2006/relationships/font" Target="fonts/Roboto-boldItalic.fntdata"/><Relationship Id="rId30" Type="http://schemas.openxmlformats.org/officeDocument/2006/relationships/slide" Target="slides/slide25.xml"/><Relationship Id="rId74" Type="http://schemas.openxmlformats.org/officeDocument/2006/relationships/font" Target="fonts/Roboto-italic.fntdata"/><Relationship Id="rId33" Type="http://schemas.openxmlformats.org/officeDocument/2006/relationships/slide" Target="slides/slide28.xml"/><Relationship Id="rId77" Type="http://schemas.openxmlformats.org/officeDocument/2006/relationships/font" Target="fonts/Griffy-regular.fntdata"/><Relationship Id="rId32" Type="http://schemas.openxmlformats.org/officeDocument/2006/relationships/slide" Target="slides/slide27.xml"/><Relationship Id="rId76" Type="http://schemas.openxmlformats.org/officeDocument/2006/relationships/font" Target="fonts/AbrilFatface-regular.fntdata"/><Relationship Id="rId35" Type="http://schemas.openxmlformats.org/officeDocument/2006/relationships/slide" Target="slides/slide30.xml"/><Relationship Id="rId79" Type="http://schemas.openxmlformats.org/officeDocument/2006/relationships/font" Target="fonts/Poppins-bold.fntdata"/><Relationship Id="rId34" Type="http://schemas.openxmlformats.org/officeDocument/2006/relationships/slide" Target="slides/slide29.xml"/><Relationship Id="rId78" Type="http://schemas.openxmlformats.org/officeDocument/2006/relationships/font" Target="fonts/Poppins-regular.fntdata"/><Relationship Id="rId71" Type="http://schemas.openxmlformats.org/officeDocument/2006/relationships/font" Target="fonts/RobotoMonoSemiBold-boldItalic.fntdata"/><Relationship Id="rId70" Type="http://schemas.openxmlformats.org/officeDocument/2006/relationships/font" Target="fonts/RobotoMonoSemiBold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RobotoMonoSemiBold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MonoSemiBold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bf671349f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bf671349f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bf671349f4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bf671349f4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bf671349f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bf671349f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bf671349f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bf671349f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bf671349f4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bf671349f4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bf671349f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bf671349f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bf671349f4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bf671349f4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bf671349f4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bf671349f4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bf671349f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bf671349f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bf671349f4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bf671349f4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bf671349f4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bf671349f4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bf671349f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bf671349f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bf671349f4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bf671349f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bf671349f4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bf671349f4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bf671349f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bf671349f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bf671349f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bf671349f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bf671349f4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bf671349f4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bf671349f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bf671349f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bf671349f4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bf671349f4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bf671349f4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bf671349f4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073618e6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073618e6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bf671349f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bf671349f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bf671349f4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bf671349f4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bf671349f4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bf671349f4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bf671349f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bf671349f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bf671349f4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bf671349f4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bf671349f4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bf671349f4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bf671349f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bf671349f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bf671349f4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bf671349f4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bf671349f4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bf671349f4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bf671349f4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bf671349f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bf671349f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bf671349f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bf671349f4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bf671349f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bf671349f4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bf671349f4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bf671349f4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bf671349f4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bf671349f4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bf671349f4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bf671349f4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bf671349f4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bf671349f4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bf671349f4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bc1970fd0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bc1970fd0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bc1970fd0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bc1970fd0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bc1970fd0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bc1970fd0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bc1970fd0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3bc1970fd0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073618e6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a073618e6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bc1970fd0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bc1970fd0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bc1970fd0b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bc1970fd0b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bc1970fd0b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bc1970fd0b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bc1970fd0b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bc1970fd0b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bc1970fd0b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bc1970fd0b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bc1970fd0b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3bc1970fd0b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bc1970fd0b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bc1970fd0b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bc1970fd0b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3bc1970fd0b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bc1970fd0b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3bc1970fd0b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bc1970fd0b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3bc1970fd0b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bf671349f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bf671349f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bc1970fd0b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bc1970fd0b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bc1970fd0b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bc1970fd0b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a073618e60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a073618e60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bf671349f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bf671349f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bf671349f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bf671349f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bf671349f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bf671349f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3.png"/><Relationship Id="rId11" Type="http://schemas.openxmlformats.org/officeDocument/2006/relationships/image" Target="../media/image5.png"/><Relationship Id="rId10" Type="http://schemas.openxmlformats.org/officeDocument/2006/relationships/image" Target="../media/image4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/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64" name="Google Shape;64;p2"/>
          <p:cNvSpPr txBox="1"/>
          <p:nvPr>
            <p:ph idx="1" type="subTitle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666000" y="1518625"/>
            <a:ext cx="10932600" cy="46206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11"/>
          <p:cNvGrpSpPr/>
          <p:nvPr/>
        </p:nvGrpSpPr>
        <p:grpSpPr>
          <a:xfrm>
            <a:off x="819246" y="1628734"/>
            <a:ext cx="635280" cy="147600"/>
            <a:chOff x="2147366" y="4139382"/>
            <a:chExt cx="635280" cy="147600"/>
          </a:xfrm>
        </p:grpSpPr>
        <p:sp>
          <p:nvSpPr>
            <p:cNvPr id="187" name="Google Shape;187;p1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1"/>
          <p:cNvSpPr txBox="1"/>
          <p:nvPr>
            <p:ph idx="1" type="subTitle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1" name="Google Shape;191;p11"/>
          <p:cNvSpPr txBox="1"/>
          <p:nvPr>
            <p:ph idx="2" type="subTitle"/>
          </p:nvPr>
        </p:nvSpPr>
        <p:spPr>
          <a:xfrm>
            <a:off x="1217558" y="3100360"/>
            <a:ext cx="97551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2" name="Google Shape;192;p11"/>
          <p:cNvSpPr txBox="1"/>
          <p:nvPr>
            <p:ph idx="3" type="subTitle"/>
          </p:nvPr>
        </p:nvSpPr>
        <p:spPr>
          <a:xfrm>
            <a:off x="1217558" y="4400450"/>
            <a:ext cx="97551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3" name="Google Shape;193;p11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94" name="Google Shape;194;p11"/>
          <p:cNvSpPr txBox="1"/>
          <p:nvPr>
            <p:ph idx="4" type="body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95" name="Google Shape;195;p11"/>
          <p:cNvSpPr txBox="1"/>
          <p:nvPr>
            <p:ph idx="5" type="body"/>
          </p:nvPr>
        </p:nvSpPr>
        <p:spPr>
          <a:xfrm>
            <a:off x="1217550" y="3526878"/>
            <a:ext cx="97551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96" name="Google Shape;196;p11"/>
          <p:cNvSpPr txBox="1"/>
          <p:nvPr>
            <p:ph idx="6" type="body"/>
          </p:nvPr>
        </p:nvSpPr>
        <p:spPr>
          <a:xfrm>
            <a:off x="1217550" y="4813738"/>
            <a:ext cx="9756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eam">
  <p:cSld name="CUSTOM_8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/>
          <p:nvPr/>
        </p:nvSpPr>
        <p:spPr>
          <a:xfrm>
            <a:off x="8017650" y="2301500"/>
            <a:ext cx="3145200" cy="39030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2"/>
          <p:cNvSpPr/>
          <p:nvPr/>
        </p:nvSpPr>
        <p:spPr>
          <a:xfrm>
            <a:off x="4470150" y="2301500"/>
            <a:ext cx="3145200" cy="39030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922650" y="2301500"/>
            <a:ext cx="3145200" cy="39030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" name="Google Shape;201;p12"/>
          <p:cNvGrpSpPr/>
          <p:nvPr/>
        </p:nvGrpSpPr>
        <p:grpSpPr>
          <a:xfrm>
            <a:off x="1477800" y="1631525"/>
            <a:ext cx="2081400" cy="1649100"/>
            <a:chOff x="1381925" y="1555325"/>
            <a:chExt cx="2081400" cy="1649100"/>
          </a:xfrm>
        </p:grpSpPr>
        <p:sp>
          <p:nvSpPr>
            <p:cNvPr id="202" name="Google Shape;202;p12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12"/>
          <p:cNvGrpSpPr/>
          <p:nvPr/>
        </p:nvGrpSpPr>
        <p:grpSpPr>
          <a:xfrm>
            <a:off x="1556171" y="1743134"/>
            <a:ext cx="635280" cy="147600"/>
            <a:chOff x="2147366" y="4139382"/>
            <a:chExt cx="635280" cy="147600"/>
          </a:xfrm>
        </p:grpSpPr>
        <p:sp>
          <p:nvSpPr>
            <p:cNvPr id="205" name="Google Shape;205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12"/>
          <p:cNvGrpSpPr/>
          <p:nvPr/>
        </p:nvGrpSpPr>
        <p:grpSpPr>
          <a:xfrm>
            <a:off x="5002038" y="1631525"/>
            <a:ext cx="2081400" cy="1649100"/>
            <a:chOff x="5002050" y="1555325"/>
            <a:chExt cx="2081400" cy="1649100"/>
          </a:xfrm>
        </p:grpSpPr>
        <p:sp>
          <p:nvSpPr>
            <p:cNvPr id="209" name="Google Shape;209;p12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12"/>
          <p:cNvGrpSpPr/>
          <p:nvPr/>
        </p:nvGrpSpPr>
        <p:grpSpPr>
          <a:xfrm>
            <a:off x="8549550" y="1631525"/>
            <a:ext cx="2081400" cy="1649100"/>
            <a:chOff x="8549550" y="1555325"/>
            <a:chExt cx="2081400" cy="1649100"/>
          </a:xfrm>
        </p:grpSpPr>
        <p:sp>
          <p:nvSpPr>
            <p:cNvPr id="212" name="Google Shape;212;p12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12"/>
          <p:cNvGrpSpPr/>
          <p:nvPr/>
        </p:nvGrpSpPr>
        <p:grpSpPr>
          <a:xfrm>
            <a:off x="5052859" y="1743134"/>
            <a:ext cx="635280" cy="147600"/>
            <a:chOff x="2147366" y="4139382"/>
            <a:chExt cx="635280" cy="147600"/>
          </a:xfrm>
        </p:grpSpPr>
        <p:sp>
          <p:nvSpPr>
            <p:cNvPr id="215" name="Google Shape;215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12"/>
          <p:cNvGrpSpPr/>
          <p:nvPr/>
        </p:nvGrpSpPr>
        <p:grpSpPr>
          <a:xfrm>
            <a:off x="8625484" y="1743134"/>
            <a:ext cx="635280" cy="147600"/>
            <a:chOff x="2147366" y="4139382"/>
            <a:chExt cx="635280" cy="147600"/>
          </a:xfrm>
        </p:grpSpPr>
        <p:sp>
          <p:nvSpPr>
            <p:cNvPr id="219" name="Google Shape;219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12"/>
          <p:cNvSpPr txBox="1"/>
          <p:nvPr>
            <p:ph idx="1" type="subTitle"/>
          </p:nvPr>
        </p:nvSpPr>
        <p:spPr>
          <a:xfrm>
            <a:off x="1189052" y="35634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3" name="Google Shape;223;p12"/>
          <p:cNvSpPr txBox="1"/>
          <p:nvPr>
            <p:ph idx="2" type="subTitle"/>
          </p:nvPr>
        </p:nvSpPr>
        <p:spPr>
          <a:xfrm>
            <a:off x="4713302" y="35634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4" name="Google Shape;224;p12"/>
          <p:cNvSpPr txBox="1"/>
          <p:nvPr>
            <p:ph idx="3" type="subTitle"/>
          </p:nvPr>
        </p:nvSpPr>
        <p:spPr>
          <a:xfrm>
            <a:off x="8237552" y="3563475"/>
            <a:ext cx="26586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5" name="Google Shape;225;p12"/>
          <p:cNvSpPr txBox="1"/>
          <p:nvPr>
            <p:ph type="title"/>
          </p:nvPr>
        </p:nvSpPr>
        <p:spPr>
          <a:xfrm>
            <a:off x="1189050" y="364775"/>
            <a:ext cx="9707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6" name="Google Shape;226;p12"/>
          <p:cNvSpPr txBox="1"/>
          <p:nvPr>
            <p:ph idx="4" type="body"/>
          </p:nvPr>
        </p:nvSpPr>
        <p:spPr>
          <a:xfrm>
            <a:off x="1189050" y="4001425"/>
            <a:ext cx="26589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27" name="Google Shape;227;p12"/>
          <p:cNvSpPr txBox="1"/>
          <p:nvPr>
            <p:ph idx="5" type="body"/>
          </p:nvPr>
        </p:nvSpPr>
        <p:spPr>
          <a:xfrm>
            <a:off x="4713300" y="3989996"/>
            <a:ext cx="2658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28" name="Google Shape;228;p12"/>
          <p:cNvSpPr txBox="1"/>
          <p:nvPr>
            <p:ph idx="6" type="body"/>
          </p:nvPr>
        </p:nvSpPr>
        <p:spPr>
          <a:xfrm>
            <a:off x="8237550" y="3976767"/>
            <a:ext cx="2658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ext and Image">
  <p:cSld name="CUSTOM_9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/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231" name="Google Shape;231;p13"/>
          <p:cNvSpPr txBox="1"/>
          <p:nvPr>
            <p:ph idx="1" type="subTitle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Percentages">
  <p:cSld name="CUSTOM_1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/>
          <p:nvPr/>
        </p:nvSpPr>
        <p:spPr>
          <a:xfrm>
            <a:off x="8287500" y="2328800"/>
            <a:ext cx="34293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p14"/>
          <p:cNvGrpSpPr/>
          <p:nvPr/>
        </p:nvGrpSpPr>
        <p:grpSpPr>
          <a:xfrm>
            <a:off x="8429771" y="2458834"/>
            <a:ext cx="635280" cy="147600"/>
            <a:chOff x="2147366" y="4139382"/>
            <a:chExt cx="635280" cy="147600"/>
          </a:xfrm>
        </p:grpSpPr>
        <p:sp>
          <p:nvSpPr>
            <p:cNvPr id="235" name="Google Shape;235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14"/>
          <p:cNvSpPr/>
          <p:nvPr/>
        </p:nvSpPr>
        <p:spPr>
          <a:xfrm>
            <a:off x="4381350" y="1762275"/>
            <a:ext cx="34293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/>
          <p:nvPr/>
        </p:nvSpPr>
        <p:spPr>
          <a:xfrm>
            <a:off x="4381350" y="1762275"/>
            <a:ext cx="3429300" cy="3594900"/>
          </a:xfrm>
          <a:prstGeom prst="roundRect">
            <a:avLst>
              <a:gd fmla="val 3539" name="adj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14"/>
          <p:cNvGrpSpPr/>
          <p:nvPr/>
        </p:nvGrpSpPr>
        <p:grpSpPr>
          <a:xfrm>
            <a:off x="4523621" y="1892309"/>
            <a:ext cx="635280" cy="147600"/>
            <a:chOff x="2147366" y="4139382"/>
            <a:chExt cx="635280" cy="147600"/>
          </a:xfrm>
        </p:grpSpPr>
        <p:sp>
          <p:nvSpPr>
            <p:cNvPr id="241" name="Google Shape;241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14"/>
          <p:cNvSpPr/>
          <p:nvPr/>
        </p:nvSpPr>
        <p:spPr>
          <a:xfrm>
            <a:off x="475200" y="2300850"/>
            <a:ext cx="34293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245;p14"/>
          <p:cNvGrpSpPr/>
          <p:nvPr/>
        </p:nvGrpSpPr>
        <p:grpSpPr>
          <a:xfrm>
            <a:off x="617471" y="2430884"/>
            <a:ext cx="635280" cy="147600"/>
            <a:chOff x="2147366" y="4139382"/>
            <a:chExt cx="635280" cy="147600"/>
          </a:xfrm>
        </p:grpSpPr>
        <p:sp>
          <p:nvSpPr>
            <p:cNvPr id="246" name="Google Shape;246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14"/>
          <p:cNvSpPr txBox="1"/>
          <p:nvPr>
            <p:ph hasCustomPrompt="1" type="title"/>
          </p:nvPr>
        </p:nvSpPr>
        <p:spPr>
          <a:xfrm>
            <a:off x="715025" y="29223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b="0" sz="70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0" name="Google Shape;250;p14"/>
          <p:cNvSpPr txBox="1"/>
          <p:nvPr>
            <p:ph idx="2" type="title"/>
          </p:nvPr>
        </p:nvSpPr>
        <p:spPr>
          <a:xfrm>
            <a:off x="715025" y="364775"/>
            <a:ext cx="107148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/>
        </p:txBody>
      </p:sp>
      <p:sp>
        <p:nvSpPr>
          <p:cNvPr id="251" name="Google Shape;251;p14"/>
          <p:cNvSpPr txBox="1"/>
          <p:nvPr>
            <p:ph hasCustomPrompt="1" idx="3" type="title"/>
          </p:nvPr>
        </p:nvSpPr>
        <p:spPr>
          <a:xfrm>
            <a:off x="4598239" y="24651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b="0" sz="70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2" name="Google Shape;252;p14"/>
          <p:cNvSpPr txBox="1"/>
          <p:nvPr>
            <p:ph hasCustomPrompt="1" idx="4" type="title"/>
          </p:nvPr>
        </p:nvSpPr>
        <p:spPr>
          <a:xfrm>
            <a:off x="8481454" y="29223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b="0" sz="70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3" name="Google Shape;253;p14"/>
          <p:cNvSpPr txBox="1"/>
          <p:nvPr>
            <p:ph idx="1" type="body"/>
          </p:nvPr>
        </p:nvSpPr>
        <p:spPr>
          <a:xfrm>
            <a:off x="8481446" y="416392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254" name="Google Shape;254;p14"/>
          <p:cNvSpPr txBox="1"/>
          <p:nvPr>
            <p:ph idx="5" type="body"/>
          </p:nvPr>
        </p:nvSpPr>
        <p:spPr>
          <a:xfrm>
            <a:off x="4598236" y="369557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255" name="Google Shape;255;p14"/>
          <p:cNvSpPr txBox="1"/>
          <p:nvPr>
            <p:ph idx="6" type="body"/>
          </p:nvPr>
        </p:nvSpPr>
        <p:spPr>
          <a:xfrm>
            <a:off x="715025" y="415277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Six columns">
  <p:cSld name="CUSTOM_12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/>
          <p:nvPr/>
        </p:nvSpPr>
        <p:spPr>
          <a:xfrm>
            <a:off x="637675" y="1652150"/>
            <a:ext cx="109947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15"/>
          <p:cNvGrpSpPr/>
          <p:nvPr/>
        </p:nvGrpSpPr>
        <p:grpSpPr>
          <a:xfrm>
            <a:off x="790921" y="1762259"/>
            <a:ext cx="635280" cy="147600"/>
            <a:chOff x="2147366" y="4139382"/>
            <a:chExt cx="635280" cy="147600"/>
          </a:xfrm>
        </p:grpSpPr>
        <p:sp>
          <p:nvSpPr>
            <p:cNvPr id="259" name="Google Shape;259;p1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15"/>
          <p:cNvSpPr txBox="1"/>
          <p:nvPr>
            <p:ph idx="1" type="subTitle"/>
          </p:nvPr>
        </p:nvSpPr>
        <p:spPr>
          <a:xfrm>
            <a:off x="1068150" y="239220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3" name="Google Shape;263;p15"/>
          <p:cNvSpPr txBox="1"/>
          <p:nvPr>
            <p:ph idx="2" type="subTitle"/>
          </p:nvPr>
        </p:nvSpPr>
        <p:spPr>
          <a:xfrm>
            <a:off x="1068150" y="4248925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4" name="Google Shape;264;p15"/>
          <p:cNvSpPr txBox="1"/>
          <p:nvPr>
            <p:ph idx="3" type="subTitle"/>
          </p:nvPr>
        </p:nvSpPr>
        <p:spPr>
          <a:xfrm>
            <a:off x="8181360" y="240158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5" name="Google Shape;265;p15"/>
          <p:cNvSpPr txBox="1"/>
          <p:nvPr>
            <p:ph idx="4" type="subTitle"/>
          </p:nvPr>
        </p:nvSpPr>
        <p:spPr>
          <a:xfrm>
            <a:off x="4643968" y="240955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6" name="Google Shape;266;p15"/>
          <p:cNvSpPr txBox="1"/>
          <p:nvPr>
            <p:ph idx="5" type="subTitle"/>
          </p:nvPr>
        </p:nvSpPr>
        <p:spPr>
          <a:xfrm>
            <a:off x="4643968" y="4248925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7" name="Google Shape;267;p15"/>
          <p:cNvSpPr txBox="1"/>
          <p:nvPr>
            <p:ph idx="6" type="subTitle"/>
          </p:nvPr>
        </p:nvSpPr>
        <p:spPr>
          <a:xfrm>
            <a:off x="8181360" y="423038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8" name="Google Shape;268;p15"/>
          <p:cNvSpPr txBox="1"/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69" name="Google Shape;269;p15"/>
          <p:cNvSpPr txBox="1"/>
          <p:nvPr>
            <p:ph idx="7" type="body"/>
          </p:nvPr>
        </p:nvSpPr>
        <p:spPr>
          <a:xfrm>
            <a:off x="4643968" y="28184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0" name="Google Shape;270;p15"/>
          <p:cNvSpPr txBox="1"/>
          <p:nvPr>
            <p:ph idx="8" type="body"/>
          </p:nvPr>
        </p:nvSpPr>
        <p:spPr>
          <a:xfrm>
            <a:off x="8181360" y="46472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1" name="Google Shape;271;p15"/>
          <p:cNvSpPr txBox="1"/>
          <p:nvPr>
            <p:ph idx="9" type="body"/>
          </p:nvPr>
        </p:nvSpPr>
        <p:spPr>
          <a:xfrm>
            <a:off x="4643968" y="46472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2" name="Google Shape;272;p15"/>
          <p:cNvSpPr txBox="1"/>
          <p:nvPr>
            <p:ph idx="13" type="body"/>
          </p:nvPr>
        </p:nvSpPr>
        <p:spPr>
          <a:xfrm>
            <a:off x="1068150" y="28184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3" name="Google Shape;273;p15"/>
          <p:cNvSpPr txBox="1"/>
          <p:nvPr>
            <p:ph idx="14" type="body"/>
          </p:nvPr>
        </p:nvSpPr>
        <p:spPr>
          <a:xfrm>
            <a:off x="8181360" y="28184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4" name="Google Shape;274;p15"/>
          <p:cNvSpPr txBox="1"/>
          <p:nvPr>
            <p:ph idx="15" type="body"/>
          </p:nvPr>
        </p:nvSpPr>
        <p:spPr>
          <a:xfrm>
            <a:off x="1068150" y="46472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/>
          <p:nvPr/>
        </p:nvSpPr>
        <p:spPr>
          <a:xfrm>
            <a:off x="357875" y="339900"/>
            <a:ext cx="10744500" cy="5971800"/>
          </a:xfrm>
          <a:prstGeom prst="roundRect">
            <a:avLst>
              <a:gd fmla="val 1957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" name="Google Shape;277;p16"/>
          <p:cNvGrpSpPr/>
          <p:nvPr/>
        </p:nvGrpSpPr>
        <p:grpSpPr>
          <a:xfrm>
            <a:off x="8217599" y="1674644"/>
            <a:ext cx="3629545" cy="4971542"/>
            <a:chOff x="5002050" y="1555325"/>
            <a:chExt cx="2081400" cy="1649100"/>
          </a:xfrm>
        </p:grpSpPr>
        <p:sp>
          <p:nvSpPr>
            <p:cNvPr id="278" name="Google Shape;278;p16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16"/>
          <p:cNvGrpSpPr/>
          <p:nvPr/>
        </p:nvGrpSpPr>
        <p:grpSpPr>
          <a:xfrm>
            <a:off x="455671" y="445784"/>
            <a:ext cx="635280" cy="147600"/>
            <a:chOff x="2147366" y="4139382"/>
            <a:chExt cx="635280" cy="147600"/>
          </a:xfrm>
        </p:grpSpPr>
        <p:sp>
          <p:nvSpPr>
            <p:cNvPr id="281" name="Google Shape;281;p1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16"/>
          <p:cNvGrpSpPr/>
          <p:nvPr/>
        </p:nvGrpSpPr>
        <p:grpSpPr>
          <a:xfrm>
            <a:off x="8333246" y="1763834"/>
            <a:ext cx="635280" cy="147600"/>
            <a:chOff x="2147366" y="4139382"/>
            <a:chExt cx="635280" cy="147600"/>
          </a:xfrm>
        </p:grpSpPr>
        <p:sp>
          <p:nvSpPr>
            <p:cNvPr id="285" name="Google Shape;285;p1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6"/>
          <p:cNvSpPr txBox="1"/>
          <p:nvPr>
            <p:ph idx="1" type="subTitle"/>
          </p:nvPr>
        </p:nvSpPr>
        <p:spPr>
          <a:xfrm>
            <a:off x="8454700" y="2110975"/>
            <a:ext cx="3231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89" name="Google Shape;289;p16"/>
          <p:cNvSpPr txBox="1"/>
          <p:nvPr>
            <p:ph idx="2" type="subTitle"/>
          </p:nvPr>
        </p:nvSpPr>
        <p:spPr>
          <a:xfrm>
            <a:off x="8454700" y="4331357"/>
            <a:ext cx="3231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90" name="Google Shape;290;p16"/>
          <p:cNvSpPr txBox="1"/>
          <p:nvPr>
            <p:ph type="title"/>
          </p:nvPr>
        </p:nvSpPr>
        <p:spPr>
          <a:xfrm>
            <a:off x="568000" y="593375"/>
            <a:ext cx="1035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91" name="Google Shape;291;p16"/>
          <p:cNvSpPr txBox="1"/>
          <p:nvPr>
            <p:ph idx="3" type="body"/>
          </p:nvPr>
        </p:nvSpPr>
        <p:spPr>
          <a:xfrm>
            <a:off x="8454700" y="2546975"/>
            <a:ext cx="32310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92" name="Google Shape;292;p16"/>
          <p:cNvSpPr txBox="1"/>
          <p:nvPr>
            <p:ph idx="4" type="body"/>
          </p:nvPr>
        </p:nvSpPr>
        <p:spPr>
          <a:xfrm>
            <a:off x="8454700" y="4735300"/>
            <a:ext cx="32310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"/>
          <p:cNvSpPr/>
          <p:nvPr/>
        </p:nvSpPr>
        <p:spPr>
          <a:xfrm>
            <a:off x="9755550" y="2017625"/>
            <a:ext cx="22119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" name="Google Shape;295;p17"/>
          <p:cNvGrpSpPr/>
          <p:nvPr/>
        </p:nvGrpSpPr>
        <p:grpSpPr>
          <a:xfrm>
            <a:off x="9896946" y="2147659"/>
            <a:ext cx="635280" cy="147600"/>
            <a:chOff x="2147366" y="4139382"/>
            <a:chExt cx="635280" cy="147600"/>
          </a:xfrm>
        </p:grpSpPr>
        <p:sp>
          <p:nvSpPr>
            <p:cNvPr id="296" name="Google Shape;29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17"/>
          <p:cNvGrpSpPr/>
          <p:nvPr/>
        </p:nvGrpSpPr>
        <p:grpSpPr>
          <a:xfrm>
            <a:off x="7372797" y="2017625"/>
            <a:ext cx="2211900" cy="3594900"/>
            <a:chOff x="7395788" y="2017625"/>
            <a:chExt cx="2211900" cy="3594900"/>
          </a:xfrm>
        </p:grpSpPr>
        <p:sp>
          <p:nvSpPr>
            <p:cNvPr id="300" name="Google Shape;300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17"/>
          <p:cNvSpPr/>
          <p:nvPr/>
        </p:nvSpPr>
        <p:spPr>
          <a:xfrm>
            <a:off x="4990044" y="2017625"/>
            <a:ext cx="22119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3" name="Google Shape;303;p17"/>
          <p:cNvGrpSpPr/>
          <p:nvPr/>
        </p:nvGrpSpPr>
        <p:grpSpPr>
          <a:xfrm>
            <a:off x="7496046" y="2131234"/>
            <a:ext cx="635280" cy="147600"/>
            <a:chOff x="2147366" y="4139382"/>
            <a:chExt cx="635280" cy="147600"/>
          </a:xfrm>
        </p:grpSpPr>
        <p:sp>
          <p:nvSpPr>
            <p:cNvPr id="304" name="Google Shape;304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17"/>
          <p:cNvGrpSpPr/>
          <p:nvPr/>
        </p:nvGrpSpPr>
        <p:grpSpPr>
          <a:xfrm>
            <a:off x="5131446" y="2147659"/>
            <a:ext cx="635280" cy="147600"/>
            <a:chOff x="2147366" y="4139382"/>
            <a:chExt cx="635280" cy="147600"/>
          </a:xfrm>
        </p:grpSpPr>
        <p:sp>
          <p:nvSpPr>
            <p:cNvPr id="308" name="Google Shape;308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17"/>
          <p:cNvGrpSpPr/>
          <p:nvPr/>
        </p:nvGrpSpPr>
        <p:grpSpPr>
          <a:xfrm>
            <a:off x="2607291" y="2017625"/>
            <a:ext cx="2211900" cy="3594900"/>
            <a:chOff x="2630275" y="2017625"/>
            <a:chExt cx="2211900" cy="3594900"/>
          </a:xfrm>
        </p:grpSpPr>
        <p:sp>
          <p:nvSpPr>
            <p:cNvPr id="312" name="Google Shape;312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17"/>
          <p:cNvSpPr/>
          <p:nvPr/>
        </p:nvSpPr>
        <p:spPr>
          <a:xfrm>
            <a:off x="224538" y="2017625"/>
            <a:ext cx="22119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" name="Google Shape;315;p17"/>
          <p:cNvGrpSpPr/>
          <p:nvPr/>
        </p:nvGrpSpPr>
        <p:grpSpPr>
          <a:xfrm>
            <a:off x="2730533" y="2131234"/>
            <a:ext cx="635280" cy="147600"/>
            <a:chOff x="2147366" y="4139382"/>
            <a:chExt cx="635280" cy="147600"/>
          </a:xfrm>
        </p:grpSpPr>
        <p:sp>
          <p:nvSpPr>
            <p:cNvPr id="316" name="Google Shape;31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17"/>
          <p:cNvGrpSpPr/>
          <p:nvPr/>
        </p:nvGrpSpPr>
        <p:grpSpPr>
          <a:xfrm>
            <a:off x="365933" y="2147659"/>
            <a:ext cx="635280" cy="147600"/>
            <a:chOff x="2147366" y="4139382"/>
            <a:chExt cx="635280" cy="147600"/>
          </a:xfrm>
        </p:grpSpPr>
        <p:sp>
          <p:nvSpPr>
            <p:cNvPr id="320" name="Google Shape;320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17"/>
          <p:cNvSpPr txBox="1"/>
          <p:nvPr>
            <p:ph idx="1" type="subTitle"/>
          </p:nvPr>
        </p:nvSpPr>
        <p:spPr>
          <a:xfrm>
            <a:off x="316463" y="2566175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4" name="Google Shape;324;p17"/>
          <p:cNvSpPr txBox="1"/>
          <p:nvPr>
            <p:ph idx="2" type="subTitle"/>
          </p:nvPr>
        </p:nvSpPr>
        <p:spPr>
          <a:xfrm>
            <a:off x="2706814" y="2566175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2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5" name="Google Shape;325;p17"/>
          <p:cNvSpPr txBox="1"/>
          <p:nvPr>
            <p:ph idx="3" type="subTitle"/>
          </p:nvPr>
        </p:nvSpPr>
        <p:spPr>
          <a:xfrm>
            <a:off x="5097166" y="2566175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3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6" name="Google Shape;326;p17"/>
          <p:cNvSpPr txBox="1"/>
          <p:nvPr>
            <p:ph idx="4" type="subTitle"/>
          </p:nvPr>
        </p:nvSpPr>
        <p:spPr>
          <a:xfrm>
            <a:off x="7487518" y="2566175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2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7" name="Google Shape;327;p17"/>
          <p:cNvSpPr txBox="1"/>
          <p:nvPr>
            <p:ph idx="5" type="subTitle"/>
          </p:nvPr>
        </p:nvSpPr>
        <p:spPr>
          <a:xfrm>
            <a:off x="9877869" y="2569713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8" name="Google Shape;328;p1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29" name="Google Shape;329;p17"/>
          <p:cNvSpPr txBox="1"/>
          <p:nvPr>
            <p:ph idx="6" type="body"/>
          </p:nvPr>
        </p:nvSpPr>
        <p:spPr>
          <a:xfrm>
            <a:off x="316463" y="3184000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0" name="Google Shape;330;p17"/>
          <p:cNvSpPr txBox="1"/>
          <p:nvPr>
            <p:ph idx="7" type="body"/>
          </p:nvPr>
        </p:nvSpPr>
        <p:spPr>
          <a:xfrm>
            <a:off x="2706813" y="3184000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1" name="Google Shape;331;p17"/>
          <p:cNvSpPr txBox="1"/>
          <p:nvPr>
            <p:ph idx="8" type="body"/>
          </p:nvPr>
        </p:nvSpPr>
        <p:spPr>
          <a:xfrm>
            <a:off x="5097163" y="3184000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2" name="Google Shape;332;p17"/>
          <p:cNvSpPr txBox="1"/>
          <p:nvPr>
            <p:ph idx="9" type="body"/>
          </p:nvPr>
        </p:nvSpPr>
        <p:spPr>
          <a:xfrm>
            <a:off x="7487513" y="3184000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3" name="Google Shape;333;p17"/>
          <p:cNvSpPr txBox="1"/>
          <p:nvPr>
            <p:ph idx="13" type="body"/>
          </p:nvPr>
        </p:nvSpPr>
        <p:spPr>
          <a:xfrm>
            <a:off x="9877863" y="3187538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 Title and text left">
  <p:cSld name="CUSTOM_15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603325" y="861150"/>
            <a:ext cx="6930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738996" y="971259"/>
            <a:ext cx="635280" cy="1476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8"/>
          <p:cNvSpPr txBox="1"/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41" name="Google Shape;341;p18"/>
          <p:cNvSpPr txBox="1"/>
          <p:nvPr>
            <p:ph idx="1" type="body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4641925" y="861150"/>
            <a:ext cx="6930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19"/>
          <p:cNvGrpSpPr/>
          <p:nvPr/>
        </p:nvGrpSpPr>
        <p:grpSpPr>
          <a:xfrm>
            <a:off x="4777596" y="971259"/>
            <a:ext cx="635280" cy="147600"/>
            <a:chOff x="2147366" y="4139382"/>
            <a:chExt cx="635280" cy="147600"/>
          </a:xfrm>
        </p:grpSpPr>
        <p:sp>
          <p:nvSpPr>
            <p:cNvPr id="345" name="Google Shape;345;p1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19"/>
          <p:cNvSpPr txBox="1"/>
          <p:nvPr>
            <p:ph type="title"/>
          </p:nvPr>
        </p:nvSpPr>
        <p:spPr>
          <a:xfrm>
            <a:off x="5300000" y="1512400"/>
            <a:ext cx="3831300" cy="1839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49" name="Google Shape;349;p19"/>
          <p:cNvSpPr txBox="1"/>
          <p:nvPr>
            <p:ph idx="1" type="body"/>
          </p:nvPr>
        </p:nvSpPr>
        <p:spPr>
          <a:xfrm>
            <a:off x="5300088" y="3351250"/>
            <a:ext cx="55815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fmla="val 6604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fmla="val 6604" name="adj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/>
          <p:nvPr>
            <p:ph idx="1" type="subTitle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3" name="Google Shape;363;p20"/>
          <p:cNvSpPr txBox="1"/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64" name="Google Shape;364;p20"/>
          <p:cNvSpPr txBox="1"/>
          <p:nvPr>
            <p:ph idx="2" type="body"/>
          </p:nvPr>
        </p:nvSpPr>
        <p:spPr>
          <a:xfrm>
            <a:off x="7372700" y="3014400"/>
            <a:ext cx="3167700" cy="106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2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67" name="Google Shape;367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1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69" name="Google Shape;369;p21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370" name="Google Shape;370;p21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21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21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21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21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375" name="Google Shape;375;p21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70" name="Google Shape;70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fmla="val 6604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fmla="val 6604" name="adj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76" name="Google Shape;76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4"/>
          <p:cNvSpPr txBox="1"/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80" name="Google Shape;80;p4"/>
          <p:cNvSpPr txBox="1"/>
          <p:nvPr>
            <p:ph idx="1" type="body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5"/>
          <p:cNvGrpSpPr/>
          <p:nvPr/>
        </p:nvGrpSpPr>
        <p:grpSpPr>
          <a:xfrm>
            <a:off x="8201100" y="4138775"/>
            <a:ext cx="3509100" cy="2030700"/>
            <a:chOff x="8115925" y="1776575"/>
            <a:chExt cx="3509100" cy="2030700"/>
          </a:xfrm>
        </p:grpSpPr>
        <p:sp>
          <p:nvSpPr>
            <p:cNvPr id="83" name="Google Shape;83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" name="Google Shape;84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" name="Google Shape;88;p5"/>
          <p:cNvGrpSpPr/>
          <p:nvPr/>
        </p:nvGrpSpPr>
        <p:grpSpPr>
          <a:xfrm>
            <a:off x="481800" y="4138775"/>
            <a:ext cx="3509100" cy="2030700"/>
            <a:chOff x="396625" y="1776575"/>
            <a:chExt cx="3509100" cy="2030700"/>
          </a:xfrm>
        </p:grpSpPr>
        <p:sp>
          <p:nvSpPr>
            <p:cNvPr id="89" name="Google Shape;89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90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5"/>
          <p:cNvGrpSpPr/>
          <p:nvPr/>
        </p:nvGrpSpPr>
        <p:grpSpPr>
          <a:xfrm>
            <a:off x="4341450" y="4138775"/>
            <a:ext cx="3509100" cy="2030700"/>
            <a:chOff x="4234200" y="1776575"/>
            <a:chExt cx="3509100" cy="2030700"/>
          </a:xfrm>
        </p:grpSpPr>
        <p:sp>
          <p:nvSpPr>
            <p:cNvPr id="95" name="Google Shape;95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" name="Google Shape;100;p5"/>
          <p:cNvGrpSpPr/>
          <p:nvPr/>
        </p:nvGrpSpPr>
        <p:grpSpPr>
          <a:xfrm>
            <a:off x="481800" y="1776575"/>
            <a:ext cx="3509100" cy="2030700"/>
            <a:chOff x="396625" y="1776575"/>
            <a:chExt cx="3509100" cy="2030700"/>
          </a:xfrm>
        </p:grpSpPr>
        <p:sp>
          <p:nvSpPr>
            <p:cNvPr id="101" name="Google Shape;101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" name="Google Shape;102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5"/>
          <p:cNvGrpSpPr/>
          <p:nvPr/>
        </p:nvGrpSpPr>
        <p:grpSpPr>
          <a:xfrm>
            <a:off x="8201100" y="1776575"/>
            <a:ext cx="3509100" cy="2030700"/>
            <a:chOff x="8115925" y="1776575"/>
            <a:chExt cx="3509100" cy="2030700"/>
          </a:xfrm>
        </p:grpSpPr>
        <p:sp>
          <p:nvSpPr>
            <p:cNvPr id="107" name="Google Shape;107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" name="Google Shape;112;p5"/>
          <p:cNvGrpSpPr/>
          <p:nvPr/>
        </p:nvGrpSpPr>
        <p:grpSpPr>
          <a:xfrm>
            <a:off x="4341450" y="1776575"/>
            <a:ext cx="3509100" cy="2030700"/>
            <a:chOff x="4234200" y="1776575"/>
            <a:chExt cx="3509100" cy="2030700"/>
          </a:xfrm>
        </p:grpSpPr>
        <p:sp>
          <p:nvSpPr>
            <p:cNvPr id="113" name="Google Shape;113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" name="Google Shape;114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" name="Google Shape;118;p5"/>
          <p:cNvSpPr txBox="1"/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9" name="Google Shape;119;p5"/>
          <p:cNvSpPr txBox="1"/>
          <p:nvPr>
            <p:ph idx="1" type="body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0" name="Google Shape;120;p5"/>
          <p:cNvSpPr txBox="1"/>
          <p:nvPr>
            <p:ph idx="2" type="body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1" name="Google Shape;121;p5"/>
          <p:cNvSpPr txBox="1"/>
          <p:nvPr>
            <p:ph idx="3" type="body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2" name="Google Shape;122;p5"/>
          <p:cNvSpPr txBox="1"/>
          <p:nvPr>
            <p:ph idx="4" type="body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3" name="Google Shape;123;p5"/>
          <p:cNvSpPr txBox="1"/>
          <p:nvPr>
            <p:ph idx="5" type="title"/>
          </p:nvPr>
        </p:nvSpPr>
        <p:spPr>
          <a:xfrm>
            <a:off x="9427075" y="4180200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4" name="Google Shape;124;p5"/>
          <p:cNvSpPr txBox="1"/>
          <p:nvPr>
            <p:ph idx="6" type="title"/>
          </p:nvPr>
        </p:nvSpPr>
        <p:spPr>
          <a:xfrm>
            <a:off x="4448700" y="2046600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5" name="Google Shape;125;p5"/>
          <p:cNvSpPr txBox="1"/>
          <p:nvPr>
            <p:ph idx="7" type="title"/>
          </p:nvPr>
        </p:nvSpPr>
        <p:spPr>
          <a:xfrm>
            <a:off x="490775" y="4087659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6" name="Google Shape;126;p5"/>
          <p:cNvSpPr txBox="1"/>
          <p:nvPr>
            <p:ph idx="8" type="title"/>
          </p:nvPr>
        </p:nvSpPr>
        <p:spPr>
          <a:xfrm>
            <a:off x="4448700" y="4087659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7" name="Google Shape;127;p5"/>
          <p:cNvSpPr txBox="1"/>
          <p:nvPr>
            <p:ph idx="9" type="body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8" name="Google Shape;128;p5"/>
          <p:cNvSpPr txBox="1"/>
          <p:nvPr>
            <p:ph idx="13" type="body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9" name="Google Shape;129;p5"/>
          <p:cNvSpPr txBox="1"/>
          <p:nvPr>
            <p:ph idx="14" type="title"/>
          </p:nvPr>
        </p:nvSpPr>
        <p:spPr>
          <a:xfrm>
            <a:off x="8406625" y="2046600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0" name="Google Shape;130;p5"/>
          <p:cNvSpPr txBox="1"/>
          <p:nvPr>
            <p:ph idx="15" type="title"/>
          </p:nvPr>
        </p:nvSpPr>
        <p:spPr>
          <a:xfrm>
            <a:off x="8406625" y="4087659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19150" y="1089750"/>
            <a:ext cx="99537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/>
          <p:nvPr>
            <p:ph type="title"/>
          </p:nvPr>
        </p:nvSpPr>
        <p:spPr>
          <a:xfrm>
            <a:off x="3811700" y="2041663"/>
            <a:ext cx="63459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8" name="Google Shape;138;p6"/>
          <p:cNvSpPr txBox="1"/>
          <p:nvPr>
            <p:ph idx="1" type="body"/>
          </p:nvPr>
        </p:nvSpPr>
        <p:spPr>
          <a:xfrm>
            <a:off x="2034300" y="4052838"/>
            <a:ext cx="8123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6387975" y="1429625"/>
            <a:ext cx="4809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7"/>
          <p:cNvGrpSpPr/>
          <p:nvPr/>
        </p:nvGrpSpPr>
        <p:grpSpPr>
          <a:xfrm>
            <a:off x="6541221" y="1539734"/>
            <a:ext cx="635280" cy="147600"/>
            <a:chOff x="2147366" y="4139382"/>
            <a:chExt cx="635280" cy="147600"/>
          </a:xfrm>
        </p:grpSpPr>
        <p:sp>
          <p:nvSpPr>
            <p:cNvPr id="142" name="Google Shape;142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7"/>
          <p:cNvSpPr/>
          <p:nvPr/>
        </p:nvSpPr>
        <p:spPr>
          <a:xfrm>
            <a:off x="994425" y="1429625"/>
            <a:ext cx="4809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7"/>
          <p:cNvGrpSpPr/>
          <p:nvPr/>
        </p:nvGrpSpPr>
        <p:grpSpPr>
          <a:xfrm>
            <a:off x="1147671" y="1539734"/>
            <a:ext cx="635280" cy="147600"/>
            <a:chOff x="2147366" y="4139382"/>
            <a:chExt cx="635280" cy="147600"/>
          </a:xfrm>
        </p:grpSpPr>
        <p:sp>
          <p:nvSpPr>
            <p:cNvPr id="147" name="Google Shape;147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7"/>
          <p:cNvSpPr txBox="1"/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51" name="Google Shape;151;p7"/>
          <p:cNvSpPr txBox="1"/>
          <p:nvPr>
            <p:ph idx="1" type="body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2" name="Google Shape;152;p7"/>
          <p:cNvSpPr txBox="1"/>
          <p:nvPr>
            <p:ph idx="2" type="body"/>
          </p:nvPr>
        </p:nvSpPr>
        <p:spPr>
          <a:xfrm>
            <a:off x="6679275" y="2255000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One column">
  <p:cSld name="CUSTOM_5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790075" y="890150"/>
            <a:ext cx="99537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943321" y="1000259"/>
            <a:ext cx="635280" cy="1476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/>
          <p:nvPr>
            <p:ph idx="1" type="subTitle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60" name="Google Shape;160;p8"/>
          <p:cNvSpPr txBox="1"/>
          <p:nvPr>
            <p:ph type="title"/>
          </p:nvPr>
        </p:nvSpPr>
        <p:spPr>
          <a:xfrm>
            <a:off x="920475" y="845500"/>
            <a:ext cx="7794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61" name="Google Shape;161;p8"/>
          <p:cNvSpPr txBox="1"/>
          <p:nvPr>
            <p:ph idx="2" type="body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666000" y="604225"/>
            <a:ext cx="10932600" cy="53514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9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65" name="Google Shape;165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8189023" y="5500363"/>
            <a:ext cx="3707096" cy="1137015"/>
            <a:chOff x="2176863" y="4518413"/>
            <a:chExt cx="5362500" cy="1301975"/>
          </a:xfrm>
        </p:grpSpPr>
        <p:sp>
          <p:nvSpPr>
            <p:cNvPr id="169" name="Google Shape;169;p9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9"/>
          <p:cNvGrpSpPr/>
          <p:nvPr/>
        </p:nvGrpSpPr>
        <p:grpSpPr>
          <a:xfrm>
            <a:off x="8324759" y="5610447"/>
            <a:ext cx="635280" cy="147600"/>
            <a:chOff x="2147366" y="4139382"/>
            <a:chExt cx="635280" cy="147600"/>
          </a:xfrm>
        </p:grpSpPr>
        <p:sp>
          <p:nvSpPr>
            <p:cNvPr id="172" name="Google Shape;172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9"/>
          <p:cNvSpPr txBox="1"/>
          <p:nvPr>
            <p:ph type="title"/>
          </p:nvPr>
        </p:nvSpPr>
        <p:spPr>
          <a:xfrm>
            <a:off x="819250" y="1873525"/>
            <a:ext cx="106068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76" name="Google Shape;176;p9"/>
          <p:cNvSpPr txBox="1"/>
          <p:nvPr>
            <p:ph idx="1" type="subTitle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Big Title">
  <p:cSld name="CUSTOM_7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629700" y="604225"/>
            <a:ext cx="10932600" cy="53514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10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80" name="Google Shape;180;p1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0"/>
          <p:cNvSpPr txBox="1"/>
          <p:nvPr>
            <p:ph type="title"/>
          </p:nvPr>
        </p:nvSpPr>
        <p:spPr>
          <a:xfrm>
            <a:off x="781800" y="919825"/>
            <a:ext cx="10628400" cy="4720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4.png"/><Relationship Id="rId4" Type="http://schemas.openxmlformats.org/officeDocument/2006/relationships/image" Target="../media/image13.png"/><Relationship Id="rId5" Type="http://schemas.openxmlformats.org/officeDocument/2006/relationships/image" Target="../media/image1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5.png"/><Relationship Id="rId4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Relationship Id="rId4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Relationship Id="rId4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1.png"/><Relationship Id="rId4" Type="http://schemas.openxmlformats.org/officeDocument/2006/relationships/image" Target="../media/image77.png"/><Relationship Id="rId5" Type="http://schemas.openxmlformats.org/officeDocument/2006/relationships/image" Target="../media/image80.png"/><Relationship Id="rId6" Type="http://schemas.openxmlformats.org/officeDocument/2006/relationships/image" Target="../media/image7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1.png"/><Relationship Id="rId4" Type="http://schemas.openxmlformats.org/officeDocument/2006/relationships/image" Target="../media/image6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png"/><Relationship Id="rId4" Type="http://schemas.openxmlformats.org/officeDocument/2006/relationships/image" Target="../media/image59.png"/><Relationship Id="rId5" Type="http://schemas.openxmlformats.org/officeDocument/2006/relationships/image" Target="../media/image75.png"/><Relationship Id="rId6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0.png"/><Relationship Id="rId4" Type="http://schemas.openxmlformats.org/officeDocument/2006/relationships/image" Target="../media/image69.png"/><Relationship Id="rId5" Type="http://schemas.openxmlformats.org/officeDocument/2006/relationships/image" Target="../media/image66.png"/><Relationship Id="rId6" Type="http://schemas.openxmlformats.org/officeDocument/2006/relationships/image" Target="../media/image7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2.png"/><Relationship Id="rId4" Type="http://schemas.openxmlformats.org/officeDocument/2006/relationships/image" Target="../media/image78.png"/><Relationship Id="rId5" Type="http://schemas.openxmlformats.org/officeDocument/2006/relationships/image" Target="../media/image76.png"/><Relationship Id="rId6" Type="http://schemas.openxmlformats.org/officeDocument/2006/relationships/image" Target="../media/image8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9.png"/><Relationship Id="rId4" Type="http://schemas.openxmlformats.org/officeDocument/2006/relationships/image" Target="../media/image85.png"/><Relationship Id="rId5" Type="http://schemas.openxmlformats.org/officeDocument/2006/relationships/image" Target="../media/image83.png"/><Relationship Id="rId6" Type="http://schemas.openxmlformats.org/officeDocument/2006/relationships/image" Target="../media/image8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7.png"/><Relationship Id="rId4" Type="http://schemas.openxmlformats.org/officeDocument/2006/relationships/image" Target="../media/image86.png"/><Relationship Id="rId5" Type="http://schemas.openxmlformats.org/officeDocument/2006/relationships/image" Target="../media/image89.png"/><Relationship Id="rId6" Type="http://schemas.openxmlformats.org/officeDocument/2006/relationships/image" Target="../media/image9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88.png"/><Relationship Id="rId6" Type="http://schemas.openxmlformats.org/officeDocument/2006/relationships/image" Target="../media/image9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2.png"/><Relationship Id="rId4" Type="http://schemas.openxmlformats.org/officeDocument/2006/relationships/image" Target="../media/image93.png"/><Relationship Id="rId5" Type="http://schemas.openxmlformats.org/officeDocument/2006/relationships/image" Target="../media/image92.png"/><Relationship Id="rId6" Type="http://schemas.openxmlformats.org/officeDocument/2006/relationships/image" Target="../media/image9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8.png"/><Relationship Id="rId4" Type="http://schemas.openxmlformats.org/officeDocument/2006/relationships/image" Target="../media/image103.png"/><Relationship Id="rId5" Type="http://schemas.openxmlformats.org/officeDocument/2006/relationships/image" Target="../media/image99.png"/><Relationship Id="rId6" Type="http://schemas.openxmlformats.org/officeDocument/2006/relationships/image" Target="../media/image9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7.png"/><Relationship Id="rId4" Type="http://schemas.openxmlformats.org/officeDocument/2006/relationships/image" Target="../media/image100.png"/><Relationship Id="rId5" Type="http://schemas.openxmlformats.org/officeDocument/2006/relationships/image" Target="../media/image114.png"/><Relationship Id="rId6" Type="http://schemas.openxmlformats.org/officeDocument/2006/relationships/image" Target="../media/image9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1.png"/><Relationship Id="rId4" Type="http://schemas.openxmlformats.org/officeDocument/2006/relationships/image" Target="../media/image105.png"/><Relationship Id="rId5" Type="http://schemas.openxmlformats.org/officeDocument/2006/relationships/image" Target="../media/image104.png"/><Relationship Id="rId6" Type="http://schemas.openxmlformats.org/officeDocument/2006/relationships/image" Target="../media/image10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6.png"/><Relationship Id="rId4" Type="http://schemas.openxmlformats.org/officeDocument/2006/relationships/image" Target="../media/image120.png"/><Relationship Id="rId5" Type="http://schemas.openxmlformats.org/officeDocument/2006/relationships/image" Target="../media/image119.png"/><Relationship Id="rId6" Type="http://schemas.openxmlformats.org/officeDocument/2006/relationships/image" Target="../media/image1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2.png"/><Relationship Id="rId4" Type="http://schemas.openxmlformats.org/officeDocument/2006/relationships/image" Target="../media/image110.png"/><Relationship Id="rId5" Type="http://schemas.openxmlformats.org/officeDocument/2006/relationships/image" Target="../media/image116.png"/><Relationship Id="rId6" Type="http://schemas.openxmlformats.org/officeDocument/2006/relationships/image" Target="../media/image118.png"/><Relationship Id="rId7" Type="http://schemas.openxmlformats.org/officeDocument/2006/relationships/image" Target="../media/image122.png"/><Relationship Id="rId8" Type="http://schemas.openxmlformats.org/officeDocument/2006/relationships/image" Target="../media/image11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5.png"/><Relationship Id="rId4" Type="http://schemas.openxmlformats.org/officeDocument/2006/relationships/image" Target="../media/image12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/>
          <p:nvPr>
            <p:ph type="title"/>
          </p:nvPr>
        </p:nvSpPr>
        <p:spPr>
          <a:xfrm>
            <a:off x="2523475" y="1607299"/>
            <a:ext cx="6796800" cy="2902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ECSE 428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Complex DC Calculator</a:t>
            </a:r>
            <a:r>
              <a:rPr lang="en">
                <a:solidFill>
                  <a:schemeClr val="accent1"/>
                </a:solidFill>
              </a:rPr>
              <a:t> </a:t>
            </a:r>
            <a:endParaRPr sz="5000"/>
          </a:p>
        </p:txBody>
      </p:sp>
      <p:sp>
        <p:nvSpPr>
          <p:cNvPr id="381" name="Google Shape;381;p22"/>
          <p:cNvSpPr txBox="1"/>
          <p:nvPr>
            <p:ph idx="1" type="subTitle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</a:t>
            </a:r>
            <a:r>
              <a:rPr lang="en"/>
              <a:t> By David Zhou (261135446) and David Vo (261170038) </a:t>
            </a:r>
            <a:r>
              <a:rPr lang="en">
                <a:solidFill>
                  <a:schemeClr val="accent1"/>
                </a:solidFill>
              </a:rPr>
              <a:t>&gt;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1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TEST3-4 FAILURE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445" name="Google Shape;4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975" y="1870075"/>
            <a:ext cx="6942474" cy="390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2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TEST3-4 SUCCESS</a:t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451" name="Google Shape;4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650" y="1789523"/>
            <a:ext cx="5145850" cy="26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8488" y="4861975"/>
            <a:ext cx="7615027" cy="12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1200" y="1663175"/>
            <a:ext cx="3161426" cy="3050651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2"/>
          <p:cNvSpPr/>
          <p:nvPr/>
        </p:nvSpPr>
        <p:spPr>
          <a:xfrm>
            <a:off x="2335575" y="2243700"/>
            <a:ext cx="2782500" cy="2284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5" name="Google Shape;455;p32"/>
          <p:cNvSpPr/>
          <p:nvPr/>
        </p:nvSpPr>
        <p:spPr>
          <a:xfrm>
            <a:off x="6218700" y="2311150"/>
            <a:ext cx="4704900" cy="2083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3"/>
          <p:cNvSpPr txBox="1"/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TEST5-6:</a:t>
            </a:r>
            <a:r>
              <a:rPr lang="en"/>
              <a:t> T-ADD-REAL1 / </a:t>
            </a:r>
            <a:r>
              <a:rPr lang="en"/>
              <a:t>T-ADD-CPLX1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61" name="Google Shape;461;p33"/>
          <p:cNvSpPr txBox="1"/>
          <p:nvPr>
            <p:ph idx="1" type="body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ID: T-PUSH-CPLX2 / T-ADD-CPLX1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Operation: ADD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Command: push 2 push 5 add pop / push 3 + j4 push 1 - j2 add pop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Expected Output: 7</a:t>
            </a:r>
            <a:r>
              <a:rPr lang="en"/>
              <a:t> </a:t>
            </a:r>
            <a:r>
              <a:rPr lang="en"/>
              <a:t>+</a:t>
            </a:r>
            <a:r>
              <a:rPr lang="en"/>
              <a:t> </a:t>
            </a:r>
            <a:r>
              <a:rPr lang="en"/>
              <a:t>j0 / 4 + j2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7450" y="2384953"/>
            <a:ext cx="4032850" cy="129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9400" y="4295204"/>
            <a:ext cx="4319177" cy="12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4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TEST5-6 FAILURE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469" name="Google Shape;4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475" y="2331675"/>
            <a:ext cx="7724902" cy="34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5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TEST5-6 SUCCESS</a:t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475" name="Google Shape;4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600" y="1963613"/>
            <a:ext cx="47244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050" y="4560225"/>
            <a:ext cx="9800049" cy="9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5"/>
          <p:cNvSpPr/>
          <p:nvPr/>
        </p:nvSpPr>
        <p:spPr>
          <a:xfrm>
            <a:off x="3922400" y="2420900"/>
            <a:ext cx="4146300" cy="168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"/>
          <p:cNvSpPr txBox="1"/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TEST7:</a:t>
            </a:r>
            <a:r>
              <a:rPr lang="en"/>
              <a:t> T-ADD-ERR1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83" name="Google Shape;483;p36"/>
          <p:cNvSpPr txBox="1"/>
          <p:nvPr>
            <p:ph idx="1" type="body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ID: T-ADD-ERR1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Operation: ADD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Command: push 3 add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Expected Output: Error: Stack Underflow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5475" y="2572764"/>
            <a:ext cx="4154401" cy="1170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7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TEST7 FAILURE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490" name="Google Shape;4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050" y="2007750"/>
            <a:ext cx="10033951" cy="376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8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TEST7 SUCCESS</a:t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496" name="Google Shape;4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850" y="2056275"/>
            <a:ext cx="3856425" cy="21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575" y="4401300"/>
            <a:ext cx="7528274" cy="15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8"/>
          <p:cNvSpPr/>
          <p:nvPr/>
        </p:nvSpPr>
        <p:spPr>
          <a:xfrm>
            <a:off x="4210925" y="2486750"/>
            <a:ext cx="3184500" cy="55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9"/>
          <p:cNvSpPr txBox="1"/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TEST8-9:</a:t>
            </a:r>
            <a:r>
              <a:rPr lang="en"/>
              <a:t> T-SUB-REAL1 / T-SUB-CPLX1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04" name="Google Shape;504;p39"/>
          <p:cNvSpPr txBox="1"/>
          <p:nvPr>
            <p:ph idx="1" type="body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ID: T-SUB-REAL1 / T-SUB-CPLX1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Operation: SUB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Command: </a:t>
            </a:r>
            <a:r>
              <a:rPr lang="en"/>
              <a:t>push 5 push 2 sub pop / push 3 + j4 push 1 - j2 sub pop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Expected Output: 3 + j0 / 2 + j6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3375" y="2268528"/>
            <a:ext cx="4077992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3375" y="4260575"/>
            <a:ext cx="4305025" cy="13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0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TEST8-9 FAILURE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512" name="Google Shape;5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151" y="2234550"/>
            <a:ext cx="7860301" cy="36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/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Overview</a:t>
            </a:r>
            <a:endParaRPr/>
          </a:p>
        </p:txBody>
      </p:sp>
      <p:sp>
        <p:nvSpPr>
          <p:cNvPr id="387" name="Google Shape;387;p23"/>
          <p:cNvSpPr txBox="1"/>
          <p:nvPr>
            <p:ph idx="1" type="body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 of the project is to implement a simplified version of ‘dc’ that works with both real numbers and complex numbers.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Technology used: Python, pytest</a:t>
            </a:r>
            <a:endParaRPr/>
          </a:p>
        </p:txBody>
      </p:sp>
      <p:sp>
        <p:nvSpPr>
          <p:cNvPr id="388" name="Google Shape;388;p23"/>
          <p:cNvSpPr txBox="1"/>
          <p:nvPr/>
        </p:nvSpPr>
        <p:spPr>
          <a:xfrm>
            <a:off x="7200907" y="2853139"/>
            <a:ext cx="4431000" cy="24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Test-Driven Development</a:t>
            </a:r>
            <a:endParaRPr sz="150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6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1.Write smallest failing test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6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2.Write minimum code to pass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6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3.Run full test suite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6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4.Refactor if needed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1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TEST8-9 SUCCESS</a:t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518" name="Google Shape;5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850" y="2147601"/>
            <a:ext cx="6571300" cy="19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2925" y="4516900"/>
            <a:ext cx="7912049" cy="10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1"/>
          <p:cNvSpPr/>
          <p:nvPr/>
        </p:nvSpPr>
        <p:spPr>
          <a:xfrm>
            <a:off x="3320375" y="2646400"/>
            <a:ext cx="3184500" cy="135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2"/>
          <p:cNvSpPr txBox="1"/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TEST10:</a:t>
            </a:r>
            <a:r>
              <a:rPr lang="en"/>
              <a:t> T-SUB-ERR1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26" name="Google Shape;526;p42"/>
          <p:cNvSpPr txBox="1"/>
          <p:nvPr>
            <p:ph idx="1" type="body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ID: T-SUB-ERR1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Operation: SUB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Command: sub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Expected Output: Error: Stack Underflow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575" y="2600500"/>
            <a:ext cx="3937300" cy="8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3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TEST10 FAILURE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533" name="Google Shape;5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500" y="1945254"/>
            <a:ext cx="9060152" cy="38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4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TEST10 SUCCESS</a:t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539" name="Google Shape;5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300" y="1951500"/>
            <a:ext cx="4688876" cy="19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6825" y="4324775"/>
            <a:ext cx="8192425" cy="12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4"/>
          <p:cNvSpPr/>
          <p:nvPr/>
        </p:nvSpPr>
        <p:spPr>
          <a:xfrm>
            <a:off x="4102500" y="2336650"/>
            <a:ext cx="3246600" cy="476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5"/>
          <p:cNvSpPr txBox="1"/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TEST11-12:</a:t>
            </a:r>
            <a:r>
              <a:rPr lang="en"/>
              <a:t> T-MUL-REAL1 / T-MUL-CPLX1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47" name="Google Shape;547;p45"/>
          <p:cNvSpPr txBox="1"/>
          <p:nvPr>
            <p:ph idx="1" type="body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ID: T-MUL-REAL1 / T-MUL-CPLX1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Operation: MUL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Command: </a:t>
            </a:r>
            <a:r>
              <a:rPr lang="en"/>
              <a:t>push 3 push -2 mul pop / push 1 + j2 push 3 - j4 mul pop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Expected Output: </a:t>
            </a:r>
            <a:r>
              <a:rPr lang="en"/>
              <a:t>-6 + j0 / 11 + j2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900" y="2334702"/>
            <a:ext cx="3943051" cy="12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3675" y="4294999"/>
            <a:ext cx="4049501" cy="12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6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TEST11-12 FAILURE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555" name="Google Shape;5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725" y="1906800"/>
            <a:ext cx="7717151" cy="396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7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TEST11-12 SUCCESS</a:t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561" name="Google Shape;5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8025" y="2079997"/>
            <a:ext cx="5131100" cy="20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8049" y="4329775"/>
            <a:ext cx="9106924" cy="15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7"/>
          <p:cNvSpPr/>
          <p:nvPr/>
        </p:nvSpPr>
        <p:spPr>
          <a:xfrm>
            <a:off x="3730800" y="2545725"/>
            <a:ext cx="3174900" cy="1421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8"/>
          <p:cNvSpPr txBox="1"/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TEST13:</a:t>
            </a:r>
            <a:r>
              <a:rPr lang="en"/>
              <a:t> T-MUL-ERR1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69" name="Google Shape;569;p48"/>
          <p:cNvSpPr txBox="1"/>
          <p:nvPr>
            <p:ph idx="1" type="body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ID: T-MUL-ERR1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Operation: MULT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Command: mul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Expected Output: Error: Stack Underflow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570" name="Google Shape;5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6700" y="2530600"/>
            <a:ext cx="4296300" cy="9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9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TEST13 FAILURE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576" name="Google Shape;5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877" y="2011550"/>
            <a:ext cx="8406851" cy="39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0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TEST13 SUCCESS</a:t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582" name="Google Shape;5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750" y="1790974"/>
            <a:ext cx="4254025" cy="21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375" y="4197128"/>
            <a:ext cx="8792335" cy="16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50"/>
          <p:cNvSpPr/>
          <p:nvPr/>
        </p:nvSpPr>
        <p:spPr>
          <a:xfrm>
            <a:off x="4373550" y="2235950"/>
            <a:ext cx="3384000" cy="55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"/>
          <p:cNvSpPr txBox="1"/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TEST1:</a:t>
            </a:r>
            <a:r>
              <a:rPr lang="en"/>
              <a:t> T-PUSH-REAL1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4" name="Google Shape;394;p24"/>
          <p:cNvSpPr txBox="1"/>
          <p:nvPr>
            <p:ph idx="1" type="body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ID: T-PUSH-REAL1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Operation: PUSH and POP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Command: push 5 pop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Expected Output: 5</a:t>
            </a:r>
            <a:r>
              <a:rPr lang="en"/>
              <a:t> </a:t>
            </a:r>
            <a:r>
              <a:rPr lang="en"/>
              <a:t>+</a:t>
            </a:r>
            <a:r>
              <a:rPr lang="en"/>
              <a:t> </a:t>
            </a:r>
            <a:r>
              <a:rPr lang="en"/>
              <a:t>j0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2300" y="2313904"/>
            <a:ext cx="4154401" cy="1304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1"/>
          <p:cNvSpPr txBox="1"/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TEST14-15:</a:t>
            </a:r>
            <a:r>
              <a:rPr lang="en"/>
              <a:t> T-DIV-REAL1 / T-DIV-CPLX1 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90" name="Google Shape;590;p51"/>
          <p:cNvSpPr txBox="1"/>
          <p:nvPr>
            <p:ph idx="1" type="body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ID: T-DIV-REAL1 / T-DIV-CPLX1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Operation: DIV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Command: </a:t>
            </a:r>
            <a:r>
              <a:rPr lang="en"/>
              <a:t>push 8 push 2 div pop / push 4 + j2 push 1 + j1 div pop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Expected Output: 4 + j0 / 3 - j1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591" name="Google Shape;5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950" y="2164625"/>
            <a:ext cx="3949825" cy="13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0475" y="4236550"/>
            <a:ext cx="3760775" cy="12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2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TEST14-15 FAILURE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598" name="Google Shape;5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775" y="2017550"/>
            <a:ext cx="5875548" cy="378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3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TEST14-15 SUCCESS</a:t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604" name="Google Shape;6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600" y="4171675"/>
            <a:ext cx="7807974" cy="16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9150" y="2045551"/>
            <a:ext cx="5433275" cy="18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53"/>
          <p:cNvSpPr/>
          <p:nvPr/>
        </p:nvSpPr>
        <p:spPr>
          <a:xfrm>
            <a:off x="3831450" y="2483775"/>
            <a:ext cx="2934900" cy="1305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4"/>
          <p:cNvSpPr txBox="1"/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TEST16-17:</a:t>
            </a:r>
            <a:r>
              <a:rPr lang="en"/>
              <a:t> T-DIV-ERR1 / T-DIV-ERR2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12" name="Google Shape;612;p54"/>
          <p:cNvSpPr txBox="1"/>
          <p:nvPr>
            <p:ph idx="1" type="body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ID: T-DIV-ERR1 / T-DIV-ERR2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Operation: DIV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Command: push 1 push 0 div / push 1+j0 push 0+j0 div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Expected Output: Error: Division by 0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613" name="Google Shape;6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0775" y="2206000"/>
            <a:ext cx="4240149" cy="11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3425" y="4402750"/>
            <a:ext cx="4030438" cy="9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5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TEST16-17 FAILURE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620" name="Google Shape;6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025" y="1669500"/>
            <a:ext cx="4824950" cy="433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6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TEST16-17 SUCCESS</a:t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626" name="Google Shape;6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863" y="1792475"/>
            <a:ext cx="3600275" cy="231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1425" y="4418300"/>
            <a:ext cx="6547773" cy="15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6"/>
          <p:cNvSpPr/>
          <p:nvPr/>
        </p:nvSpPr>
        <p:spPr>
          <a:xfrm>
            <a:off x="4520650" y="2104300"/>
            <a:ext cx="2803200" cy="2000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7"/>
          <p:cNvSpPr txBox="1"/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TEST18-19:</a:t>
            </a:r>
            <a:r>
              <a:rPr lang="en"/>
              <a:t> T-DEL-REAL1 / T-DEL-CPLX1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34" name="Google Shape;634;p57"/>
          <p:cNvSpPr txBox="1"/>
          <p:nvPr>
            <p:ph idx="1" type="body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ID: T-DEL-REAL1 / T-DEL-CPLX1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Operation: DELETE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Command: </a:t>
            </a:r>
            <a:r>
              <a:rPr lang="en">
                <a:solidFill>
                  <a:schemeClr val="dk1"/>
                </a:solidFill>
              </a:rPr>
              <a:t>push 1 push 2 delete pop / push 1+j1 push 2+j3 delete pop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Expected Output: 1 + j0 / 1 + j1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635" name="Google Shape;6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7000" y="2268529"/>
            <a:ext cx="3709749" cy="11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450" y="4347523"/>
            <a:ext cx="3968700" cy="11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8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TEST18-19: FAILURE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642" name="Google Shape;6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263" y="1829525"/>
            <a:ext cx="5666873" cy="408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9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TEST18-19 SUCCESS</a:t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648" name="Google Shape;64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098" y="2004223"/>
            <a:ext cx="8168150" cy="11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1100" y="3671282"/>
            <a:ext cx="8168151" cy="2109842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9"/>
          <p:cNvSpPr/>
          <p:nvPr/>
        </p:nvSpPr>
        <p:spPr>
          <a:xfrm>
            <a:off x="2747325" y="2627325"/>
            <a:ext cx="2344200" cy="356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0"/>
          <p:cNvSpPr txBox="1"/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TEST20:</a:t>
            </a:r>
            <a:r>
              <a:rPr lang="en"/>
              <a:t> T-DEL-ERR1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56" name="Google Shape;656;p60"/>
          <p:cNvSpPr txBox="1"/>
          <p:nvPr>
            <p:ph idx="1" type="body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ID: T-DEL-ERR1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Operation: DELETE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Command: delete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Expected Output: Error: Stack Underflow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657" name="Google Shape;65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775" y="2365025"/>
            <a:ext cx="4433204" cy="106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5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TEST1 FAILURE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401" name="Google Shape;4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100" y="2046450"/>
            <a:ext cx="9453476" cy="384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1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TEST20: FAILURE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663" name="Google Shape;6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475" y="1810550"/>
            <a:ext cx="7673626" cy="40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2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TEST20 SUCCESS</a:t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669" name="Google Shape;66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650" y="2130078"/>
            <a:ext cx="5500975" cy="1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8875" y="3864850"/>
            <a:ext cx="6929725" cy="18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62"/>
          <p:cNvSpPr/>
          <p:nvPr/>
        </p:nvSpPr>
        <p:spPr>
          <a:xfrm>
            <a:off x="3815975" y="2599925"/>
            <a:ext cx="3324000" cy="484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3"/>
          <p:cNvSpPr txBox="1"/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CLI </a:t>
            </a:r>
            <a:endParaRPr/>
          </a:p>
        </p:txBody>
      </p:sp>
      <p:sp>
        <p:nvSpPr>
          <p:cNvPr id="677" name="Google Shape;677;p63"/>
          <p:cNvSpPr txBox="1"/>
          <p:nvPr>
            <p:ph idx="1" type="body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Next, we build the CLI so that the Complex DC Calculator can be run through the terminal</a:t>
            </a:r>
            <a:endParaRPr/>
          </a:p>
        </p:txBody>
      </p:sp>
      <p:sp>
        <p:nvSpPr>
          <p:cNvPr id="678" name="Google Shape;678;p63"/>
          <p:cNvSpPr txBox="1"/>
          <p:nvPr/>
        </p:nvSpPr>
        <p:spPr>
          <a:xfrm>
            <a:off x="7200907" y="2853139"/>
            <a:ext cx="4431000" cy="24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Tests</a:t>
            </a:r>
            <a:endParaRPr sz="150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6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1.Basic push pop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6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2.Addition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6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3.Complex operations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6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4.Error handling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4"/>
          <p:cNvSpPr txBox="1"/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CLI TEST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684" name="Google Shape;68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975" y="2729949"/>
            <a:ext cx="4442250" cy="8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975" y="4200989"/>
            <a:ext cx="4442250" cy="126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1450" y="2584022"/>
            <a:ext cx="4341549" cy="11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1450" y="4331124"/>
            <a:ext cx="4341549" cy="91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5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CLI TEST</a:t>
            </a:r>
            <a:r>
              <a:rPr lang="en" sz="6000">
                <a:solidFill>
                  <a:schemeClr val="accent1"/>
                </a:solidFill>
              </a:rPr>
              <a:t>: FAILURE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693" name="Google Shape;69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6738" y="1853096"/>
            <a:ext cx="4909926" cy="38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6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TEST CLI SUCCESS</a:t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699" name="Google Shape;69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631" y="1657825"/>
            <a:ext cx="2494724" cy="434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8000" y="3562300"/>
            <a:ext cx="7376276" cy="5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7"/>
          <p:cNvSpPr txBox="1"/>
          <p:nvPr>
            <p:ph idx="1" type="subTitle"/>
          </p:nvPr>
        </p:nvSpPr>
        <p:spPr>
          <a:xfrm>
            <a:off x="1090327" y="4467250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67"/>
          <p:cNvSpPr txBox="1"/>
          <p:nvPr>
            <p:ph idx="2" type="subTitle"/>
          </p:nvPr>
        </p:nvSpPr>
        <p:spPr>
          <a:xfrm>
            <a:off x="4713302" y="2071200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Benefits of Refactoring</a:t>
            </a:r>
            <a:endParaRPr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07" name="Google Shape;707;p67"/>
          <p:cNvSpPr txBox="1"/>
          <p:nvPr>
            <p:ph idx="3" type="subTitle"/>
          </p:nvPr>
        </p:nvSpPr>
        <p:spPr>
          <a:xfrm>
            <a:off x="8237552" y="3563475"/>
            <a:ext cx="26586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67"/>
          <p:cNvSpPr txBox="1"/>
          <p:nvPr>
            <p:ph type="title"/>
          </p:nvPr>
        </p:nvSpPr>
        <p:spPr>
          <a:xfrm>
            <a:off x="1189050" y="364775"/>
            <a:ext cx="9707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Code Refactoring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09" name="Google Shape;709;p67"/>
          <p:cNvSpPr txBox="1"/>
          <p:nvPr>
            <p:ph idx="4" type="body"/>
          </p:nvPr>
        </p:nvSpPr>
        <p:spPr>
          <a:xfrm>
            <a:off x="1090325" y="5626700"/>
            <a:ext cx="26589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Before</a:t>
            </a:r>
            <a:endParaRPr/>
          </a:p>
        </p:txBody>
      </p:sp>
      <p:sp>
        <p:nvSpPr>
          <p:cNvPr id="710" name="Google Shape;710;p67"/>
          <p:cNvSpPr txBox="1"/>
          <p:nvPr>
            <p:ph idx="5" type="body"/>
          </p:nvPr>
        </p:nvSpPr>
        <p:spPr>
          <a:xfrm>
            <a:off x="4630088" y="2678096"/>
            <a:ext cx="2658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E1E4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1200"/>
              </a:spcBef>
              <a:spcAft>
                <a:spcPts val="0"/>
              </a:spcAft>
              <a:buClr>
                <a:srgbClr val="E1E4E8"/>
              </a:buClr>
              <a:buSzPts val="1050"/>
              <a:buFont typeface="Arial"/>
              <a:buAutoNum type="arabicPeriod"/>
            </a:pPr>
            <a:r>
              <a:rPr b="1" lang="en" sz="1050">
                <a:solidFill>
                  <a:srgbClr val="E1E4E8"/>
                </a:solidFill>
                <a:latin typeface="Arial"/>
                <a:ea typeface="Arial"/>
                <a:cs typeface="Arial"/>
                <a:sym typeface="Arial"/>
              </a:rPr>
              <a:t>DRY Principle</a:t>
            </a:r>
            <a:r>
              <a:rPr lang="en" sz="1050">
                <a:solidFill>
                  <a:srgbClr val="E1E4E8"/>
                </a:solidFill>
                <a:latin typeface="Arial"/>
                <a:ea typeface="Arial"/>
                <a:cs typeface="Arial"/>
                <a:sym typeface="Arial"/>
              </a:rPr>
              <a:t>: Eliminated 5 instances of duplicated stack underflow checking</a:t>
            </a:r>
            <a:endParaRPr sz="1050">
              <a:solidFill>
                <a:srgbClr val="E1E4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E1E4E8"/>
              </a:buClr>
              <a:buSzPts val="1050"/>
              <a:buFont typeface="Arial"/>
              <a:buAutoNum type="arabicPeriod"/>
            </a:pPr>
            <a:r>
              <a:rPr b="1" lang="en" sz="1050">
                <a:solidFill>
                  <a:srgbClr val="E1E4E8"/>
                </a:solidFill>
                <a:latin typeface="Arial"/>
                <a:ea typeface="Arial"/>
                <a:cs typeface="Arial"/>
                <a:sym typeface="Arial"/>
              </a:rPr>
              <a:t>Single Responsibility</a:t>
            </a:r>
            <a:r>
              <a:rPr lang="en" sz="1050">
                <a:solidFill>
                  <a:srgbClr val="E1E4E8"/>
                </a:solidFill>
                <a:latin typeface="Arial"/>
                <a:ea typeface="Arial"/>
                <a:cs typeface="Arial"/>
                <a:sym typeface="Arial"/>
              </a:rPr>
              <a:t>: Each helper method has one clear purpose</a:t>
            </a:r>
            <a:endParaRPr sz="1050">
              <a:solidFill>
                <a:srgbClr val="E1E4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E1E4E8"/>
              </a:buClr>
              <a:buSzPts val="1050"/>
              <a:buFont typeface="Arial"/>
              <a:buAutoNum type="arabicPeriod"/>
            </a:pPr>
            <a:r>
              <a:rPr b="1" lang="en" sz="1050">
                <a:solidFill>
                  <a:srgbClr val="E1E4E8"/>
                </a:solidFill>
                <a:latin typeface="Arial"/>
                <a:ea typeface="Arial"/>
                <a:cs typeface="Arial"/>
                <a:sym typeface="Arial"/>
              </a:rPr>
              <a:t>Maintainability</a:t>
            </a:r>
            <a:r>
              <a:rPr lang="en" sz="1050">
                <a:solidFill>
                  <a:srgbClr val="E1E4E8"/>
                </a:solidFill>
                <a:latin typeface="Arial"/>
                <a:ea typeface="Arial"/>
                <a:cs typeface="Arial"/>
                <a:sym typeface="Arial"/>
              </a:rPr>
              <a:t>: Changes to error messages or stack operations need only be made once</a:t>
            </a:r>
            <a:endParaRPr sz="1050">
              <a:solidFill>
                <a:srgbClr val="E1E4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E1E4E8"/>
              </a:buClr>
              <a:buSzPts val="1050"/>
              <a:buFont typeface="Arial"/>
              <a:buAutoNum type="arabicPeriod"/>
            </a:pPr>
            <a:r>
              <a:rPr b="1" lang="en" sz="1050">
                <a:solidFill>
                  <a:srgbClr val="E1E4E8"/>
                </a:solidFill>
                <a:latin typeface="Arial"/>
                <a:ea typeface="Arial"/>
                <a:cs typeface="Arial"/>
                <a:sym typeface="Arial"/>
              </a:rPr>
              <a:t>Readability</a:t>
            </a:r>
            <a:r>
              <a:rPr lang="en" sz="1050">
                <a:solidFill>
                  <a:srgbClr val="E1E4E8"/>
                </a:solidFill>
                <a:latin typeface="Arial"/>
                <a:ea typeface="Arial"/>
                <a:cs typeface="Arial"/>
                <a:sym typeface="Arial"/>
              </a:rPr>
              <a:t>: Operation methods are now concise and focused on their core logic</a:t>
            </a:r>
            <a:endParaRPr sz="1050">
              <a:solidFill>
                <a:srgbClr val="E1E4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67"/>
          <p:cNvSpPr txBox="1"/>
          <p:nvPr>
            <p:ph idx="6" type="body"/>
          </p:nvPr>
        </p:nvSpPr>
        <p:spPr>
          <a:xfrm>
            <a:off x="8237550" y="3976767"/>
            <a:ext cx="2658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712" name="Google Shape;71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880" y="2299425"/>
            <a:ext cx="3715145" cy="32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3474" y="2299425"/>
            <a:ext cx="3899201" cy="32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67"/>
          <p:cNvSpPr txBox="1"/>
          <p:nvPr>
            <p:ph idx="4" type="body"/>
          </p:nvPr>
        </p:nvSpPr>
        <p:spPr>
          <a:xfrm>
            <a:off x="8237400" y="5626700"/>
            <a:ext cx="26589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After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8"/>
          <p:cNvSpPr txBox="1"/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of Generative AI as a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68"/>
          <p:cNvSpPr txBox="1"/>
          <p:nvPr>
            <p:ph idx="1" type="body"/>
          </p:nvPr>
        </p:nvSpPr>
        <p:spPr>
          <a:xfrm>
            <a:off x="994425" y="2072750"/>
            <a:ext cx="47250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 AI to generate one test at a time (follows TDD cycle)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 AI to write minimal code to pass that test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Review all generated code for correctness and scope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 AI for refactoring only when all tests are green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Document all prompts used alongside the code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721" name="Google Shape;721;p68"/>
          <p:cNvSpPr txBox="1"/>
          <p:nvPr>
            <p:ph idx="4294967295" type="title"/>
          </p:nvPr>
        </p:nvSpPr>
        <p:spPr>
          <a:xfrm>
            <a:off x="1925725" y="1446300"/>
            <a:ext cx="1317900" cy="105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DO’s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22" name="Google Shape;722;p68"/>
          <p:cNvSpPr txBox="1"/>
          <p:nvPr>
            <p:ph idx="4294967295" type="title"/>
          </p:nvPr>
        </p:nvSpPr>
        <p:spPr>
          <a:xfrm>
            <a:off x="7356400" y="1446300"/>
            <a:ext cx="2190900" cy="105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DON'Ts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23" name="Google Shape;723;p68"/>
          <p:cNvSpPr txBox="1"/>
          <p:nvPr>
            <p:ph idx="1" type="body"/>
          </p:nvPr>
        </p:nvSpPr>
        <p:spPr>
          <a:xfrm>
            <a:off x="6501100" y="2072750"/>
            <a:ext cx="47250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Don't generate entire test suites at once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Don't skip the Red-Green-Refactor cycle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Don't blindly trust AI output, verify it works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en" sz="1500"/>
              <a:t>Don't let AI add features beyond the current requirement</a:t>
            </a:r>
            <a:endParaRPr sz="15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9"/>
          <p:cNvSpPr txBox="1"/>
          <p:nvPr>
            <p:ph idx="1" type="subTitle"/>
          </p:nvPr>
        </p:nvSpPr>
        <p:spPr>
          <a:xfrm>
            <a:off x="1112952" y="2033550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4"/>
                </a:solidFill>
              </a:rPr>
              <a:t>RED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29" name="Google Shape;729;p69"/>
          <p:cNvSpPr txBox="1"/>
          <p:nvPr>
            <p:ph idx="2" type="subTitle"/>
          </p:nvPr>
        </p:nvSpPr>
        <p:spPr>
          <a:xfrm>
            <a:off x="4675327" y="2033550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6"/>
                </a:solidFill>
              </a:rPr>
              <a:t>GREEN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30" name="Google Shape;730;p69"/>
          <p:cNvSpPr txBox="1"/>
          <p:nvPr>
            <p:ph idx="3" type="subTitle"/>
          </p:nvPr>
        </p:nvSpPr>
        <p:spPr>
          <a:xfrm>
            <a:off x="8237702" y="2033550"/>
            <a:ext cx="26586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2"/>
                </a:solidFill>
              </a:rPr>
              <a:t>REFACTOR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31" name="Google Shape;731;p69"/>
          <p:cNvSpPr txBox="1"/>
          <p:nvPr>
            <p:ph type="title"/>
          </p:nvPr>
        </p:nvSpPr>
        <p:spPr>
          <a:xfrm>
            <a:off x="1189050" y="364775"/>
            <a:ext cx="9707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AI Was Used in This Assignment</a:t>
            </a:r>
            <a:endParaRPr/>
          </a:p>
        </p:txBody>
      </p:sp>
      <p:sp>
        <p:nvSpPr>
          <p:cNvPr id="732" name="Google Shape;732;p69"/>
          <p:cNvSpPr txBox="1"/>
          <p:nvPr>
            <p:ph idx="4" type="body"/>
          </p:nvPr>
        </p:nvSpPr>
        <p:spPr>
          <a:xfrm>
            <a:off x="1287775" y="3428100"/>
            <a:ext cx="26589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Generated single failing test for each operation </a:t>
            </a:r>
            <a:endParaRPr/>
          </a:p>
        </p:txBody>
      </p:sp>
      <p:sp>
        <p:nvSpPr>
          <p:cNvPr id="733" name="Google Shape;733;p69"/>
          <p:cNvSpPr txBox="1"/>
          <p:nvPr>
            <p:ph idx="5" type="body"/>
          </p:nvPr>
        </p:nvSpPr>
        <p:spPr>
          <a:xfrm>
            <a:off x="4622777" y="3429000"/>
            <a:ext cx="29844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Generated minimal code to pass that specific test.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Run full test suite and all previous pass</a:t>
            </a:r>
            <a:endParaRPr/>
          </a:p>
        </p:txBody>
      </p:sp>
      <p:sp>
        <p:nvSpPr>
          <p:cNvPr id="734" name="Google Shape;734;p69"/>
          <p:cNvSpPr txBox="1"/>
          <p:nvPr>
            <p:ph idx="6" type="body"/>
          </p:nvPr>
        </p:nvSpPr>
        <p:spPr>
          <a:xfrm>
            <a:off x="8283275" y="3429000"/>
            <a:ext cx="2835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Suggested helper methods to reduce duplication</a:t>
            </a:r>
            <a:endParaRPr/>
          </a:p>
        </p:txBody>
      </p:sp>
      <p:sp>
        <p:nvSpPr>
          <p:cNvPr id="735" name="Google Shape;735;p69"/>
          <p:cNvSpPr txBox="1"/>
          <p:nvPr>
            <p:ph idx="4" type="body"/>
          </p:nvPr>
        </p:nvSpPr>
        <p:spPr>
          <a:xfrm>
            <a:off x="2661450" y="5672600"/>
            <a:ext cx="6869100" cy="9252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b="1" lang="en"/>
              <a:t>Key Principle: </a:t>
            </a:r>
            <a:r>
              <a:rPr lang="en"/>
              <a:t>AI assists, but we are responsible for understanding and validating all the code.</a:t>
            </a:r>
            <a:endParaRPr/>
          </a:p>
        </p:txBody>
      </p:sp>
      <p:sp>
        <p:nvSpPr>
          <p:cNvPr id="736" name="Google Shape;736;p69"/>
          <p:cNvSpPr/>
          <p:nvPr/>
        </p:nvSpPr>
        <p:spPr>
          <a:xfrm>
            <a:off x="3771850" y="2169450"/>
            <a:ext cx="1040700" cy="47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7" name="Google Shape;737;p69"/>
          <p:cNvSpPr/>
          <p:nvPr/>
        </p:nvSpPr>
        <p:spPr>
          <a:xfrm>
            <a:off x="7334225" y="2101500"/>
            <a:ext cx="1040700" cy="47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8" name="Google Shape;738;p69"/>
          <p:cNvSpPr/>
          <p:nvPr/>
        </p:nvSpPr>
        <p:spPr>
          <a:xfrm rot="5400000">
            <a:off x="5755275" y="-2051725"/>
            <a:ext cx="786600" cy="71466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0"/>
          <p:cNvSpPr txBox="1"/>
          <p:nvPr>
            <p:ph idx="1" type="subTitle"/>
          </p:nvPr>
        </p:nvSpPr>
        <p:spPr>
          <a:xfrm>
            <a:off x="878300" y="190610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4"/>
                </a:solidFill>
              </a:rPr>
              <a:t>Write Test Prompt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44" name="Google Shape;744;p70"/>
          <p:cNvSpPr txBox="1"/>
          <p:nvPr>
            <p:ph idx="3" type="subTitle"/>
          </p:nvPr>
        </p:nvSpPr>
        <p:spPr>
          <a:xfrm>
            <a:off x="8462360" y="1906105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6"/>
                </a:solidFill>
              </a:rPr>
              <a:t>Write Code Prompt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45" name="Google Shape;745;p70"/>
          <p:cNvSpPr txBox="1"/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(1/13) Prompts Used with TDD</a:t>
            </a:r>
            <a:endParaRPr/>
          </a:p>
        </p:txBody>
      </p:sp>
      <p:pic>
        <p:nvPicPr>
          <p:cNvPr id="746" name="Google Shape;74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400" y="2661200"/>
            <a:ext cx="5242101" cy="15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1777" y="2572100"/>
            <a:ext cx="4923872" cy="159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70"/>
          <p:cNvSpPr txBox="1"/>
          <p:nvPr>
            <p:ph idx="1" type="subTitle"/>
          </p:nvPr>
        </p:nvSpPr>
        <p:spPr>
          <a:xfrm>
            <a:off x="3471150" y="970688"/>
            <a:ext cx="6093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Stack Setup and Push/Pop for Real Numbers</a:t>
            </a:r>
            <a:endParaRPr sz="1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21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9" name="Google Shape;74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400" y="4316820"/>
            <a:ext cx="3018000" cy="1887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6675" y="4227713"/>
            <a:ext cx="3876890" cy="23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TEST1 SUCCESS</a:t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407" name="Google Shape;4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975" y="5095350"/>
            <a:ext cx="7741199" cy="92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2974" y="2424601"/>
            <a:ext cx="7741199" cy="240779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6"/>
          <p:cNvSpPr/>
          <p:nvPr/>
        </p:nvSpPr>
        <p:spPr>
          <a:xfrm>
            <a:off x="2135550" y="2878700"/>
            <a:ext cx="2552700" cy="55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0" name="Google Shape;410;p26"/>
          <p:cNvSpPr/>
          <p:nvPr/>
        </p:nvSpPr>
        <p:spPr>
          <a:xfrm>
            <a:off x="2135550" y="3429000"/>
            <a:ext cx="7678500" cy="1370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1"/>
          <p:cNvSpPr txBox="1"/>
          <p:nvPr>
            <p:ph idx="1" type="subTitle"/>
          </p:nvPr>
        </p:nvSpPr>
        <p:spPr>
          <a:xfrm>
            <a:off x="878300" y="190610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4"/>
                </a:solidFill>
              </a:rPr>
              <a:t>Write Test Prompt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56" name="Google Shape;756;p71"/>
          <p:cNvSpPr txBox="1"/>
          <p:nvPr>
            <p:ph idx="3" type="subTitle"/>
          </p:nvPr>
        </p:nvSpPr>
        <p:spPr>
          <a:xfrm>
            <a:off x="8462360" y="1906105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6"/>
                </a:solidFill>
              </a:rPr>
              <a:t>Write Code Prompt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57" name="Google Shape;757;p71"/>
          <p:cNvSpPr txBox="1"/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(2/13) Prompts Used with TDD</a:t>
            </a:r>
            <a:endParaRPr/>
          </a:p>
        </p:txBody>
      </p:sp>
      <p:sp>
        <p:nvSpPr>
          <p:cNvPr id="758" name="Google Shape;758;p71"/>
          <p:cNvSpPr txBox="1"/>
          <p:nvPr>
            <p:ph idx="1" type="subTitle"/>
          </p:nvPr>
        </p:nvSpPr>
        <p:spPr>
          <a:xfrm>
            <a:off x="3049050" y="942075"/>
            <a:ext cx="6093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 Error Handling</a:t>
            </a:r>
            <a:endParaRPr sz="1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210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9" name="Google Shape;75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325" y="2782750"/>
            <a:ext cx="5015201" cy="81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6544" y="2558575"/>
            <a:ext cx="4823806" cy="15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575" y="4100975"/>
            <a:ext cx="443865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1850" y="4146550"/>
            <a:ext cx="5290112" cy="24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72"/>
          <p:cNvSpPr txBox="1"/>
          <p:nvPr>
            <p:ph idx="1" type="subTitle"/>
          </p:nvPr>
        </p:nvSpPr>
        <p:spPr>
          <a:xfrm>
            <a:off x="878300" y="190610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4"/>
                </a:solidFill>
              </a:rPr>
              <a:t>Write Test Prompt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68" name="Google Shape;768;p72"/>
          <p:cNvSpPr txBox="1"/>
          <p:nvPr>
            <p:ph idx="3" type="subTitle"/>
          </p:nvPr>
        </p:nvSpPr>
        <p:spPr>
          <a:xfrm>
            <a:off x="8462360" y="1706805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6"/>
                </a:solidFill>
              </a:rPr>
              <a:t>Write Code Prompt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69" name="Google Shape;769;p72"/>
          <p:cNvSpPr txBox="1"/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(3/13) Prompts Used with TDD</a:t>
            </a:r>
            <a:endParaRPr/>
          </a:p>
        </p:txBody>
      </p:sp>
      <p:sp>
        <p:nvSpPr>
          <p:cNvPr id="770" name="Google Shape;770;p72"/>
          <p:cNvSpPr txBox="1"/>
          <p:nvPr>
            <p:ph idx="1" type="subTitle"/>
          </p:nvPr>
        </p:nvSpPr>
        <p:spPr>
          <a:xfrm>
            <a:off x="4215275" y="953600"/>
            <a:ext cx="6093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1650">
                <a:solidFill>
                  <a:srgbClr val="E1E4E8"/>
                </a:solidFill>
                <a:latin typeface="Arial"/>
                <a:ea typeface="Arial"/>
                <a:cs typeface="Arial"/>
                <a:sym typeface="Arial"/>
              </a:rPr>
              <a:t> Complex Number Parsing (Compact Format)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771" name="Google Shape;77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300" y="2664225"/>
            <a:ext cx="5198850" cy="9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5100" y="2224618"/>
            <a:ext cx="3449925" cy="1412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550" y="4185025"/>
            <a:ext cx="5048208" cy="19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83962" y="3632075"/>
            <a:ext cx="3632200" cy="309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3"/>
          <p:cNvSpPr txBox="1"/>
          <p:nvPr>
            <p:ph idx="1" type="subTitle"/>
          </p:nvPr>
        </p:nvSpPr>
        <p:spPr>
          <a:xfrm>
            <a:off x="878300" y="190610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4"/>
                </a:solidFill>
              </a:rPr>
              <a:t>Write Test Prompt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80" name="Google Shape;780;p73"/>
          <p:cNvSpPr txBox="1"/>
          <p:nvPr>
            <p:ph idx="3" type="subTitle"/>
          </p:nvPr>
        </p:nvSpPr>
        <p:spPr>
          <a:xfrm>
            <a:off x="8462360" y="1906105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6"/>
                </a:solidFill>
              </a:rPr>
              <a:t>Write Code Prompt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81" name="Google Shape;781;p73"/>
          <p:cNvSpPr txBox="1"/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(4/13) Prompts Used with TDD</a:t>
            </a:r>
            <a:endParaRPr/>
          </a:p>
        </p:txBody>
      </p:sp>
      <p:sp>
        <p:nvSpPr>
          <p:cNvPr id="782" name="Google Shape;782;p73"/>
          <p:cNvSpPr txBox="1"/>
          <p:nvPr>
            <p:ph idx="1" type="subTitle"/>
          </p:nvPr>
        </p:nvSpPr>
        <p:spPr>
          <a:xfrm>
            <a:off x="4162270" y="923225"/>
            <a:ext cx="6093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1E4E8"/>
                </a:solidFill>
                <a:latin typeface="Arial"/>
                <a:ea typeface="Arial"/>
                <a:cs typeface="Arial"/>
                <a:sym typeface="Arial"/>
              </a:rPr>
              <a:t>Complex Number Parsing (Spaced Format)</a:t>
            </a:r>
            <a:endParaRPr sz="1650">
              <a:solidFill>
                <a:srgbClr val="E1E4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2100"/>
              </a:spcAft>
              <a:buNone/>
            </a:pPr>
            <a:r>
              <a:t/>
            </a:r>
            <a:endParaRPr sz="165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3" name="Google Shape;78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400" y="2779825"/>
            <a:ext cx="507682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8325" y="2566675"/>
            <a:ext cx="4789965" cy="18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450" y="4018200"/>
            <a:ext cx="4248150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1475" y="4755256"/>
            <a:ext cx="5076825" cy="683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74"/>
          <p:cNvSpPr txBox="1"/>
          <p:nvPr>
            <p:ph idx="1" type="subTitle"/>
          </p:nvPr>
        </p:nvSpPr>
        <p:spPr>
          <a:xfrm>
            <a:off x="878300" y="190610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4"/>
                </a:solidFill>
              </a:rPr>
              <a:t>Write Test Prompt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92" name="Google Shape;792;p74"/>
          <p:cNvSpPr txBox="1"/>
          <p:nvPr>
            <p:ph idx="3" type="subTitle"/>
          </p:nvPr>
        </p:nvSpPr>
        <p:spPr>
          <a:xfrm>
            <a:off x="8462360" y="1906105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6"/>
                </a:solidFill>
              </a:rPr>
              <a:t>Write Code Prompt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93" name="Google Shape;793;p74"/>
          <p:cNvSpPr txBox="1"/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(5/13) Prompts Used with TDD</a:t>
            </a:r>
            <a:endParaRPr/>
          </a:p>
        </p:txBody>
      </p:sp>
      <p:sp>
        <p:nvSpPr>
          <p:cNvPr id="794" name="Google Shape;794;p74"/>
          <p:cNvSpPr txBox="1"/>
          <p:nvPr>
            <p:ph idx="1" type="subTitle"/>
          </p:nvPr>
        </p:nvSpPr>
        <p:spPr>
          <a:xfrm>
            <a:off x="4443300" y="942100"/>
            <a:ext cx="6093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1E4E8"/>
                </a:solidFill>
                <a:latin typeface="Arial"/>
                <a:ea typeface="Arial"/>
                <a:cs typeface="Arial"/>
                <a:sym typeface="Arial"/>
              </a:rPr>
              <a:t>ADD Operation (Real Numbers)</a:t>
            </a:r>
            <a:endParaRPr sz="1650">
              <a:solidFill>
                <a:srgbClr val="E1E4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2100"/>
              </a:spcAft>
              <a:buNone/>
            </a:pPr>
            <a:r>
              <a:t/>
            </a:r>
            <a:endParaRPr sz="165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5" name="Google Shape;79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25" y="2658300"/>
            <a:ext cx="4371975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5625" y="2513000"/>
            <a:ext cx="50958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875" y="3846500"/>
            <a:ext cx="4638675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8025" y="3793350"/>
            <a:ext cx="336232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75"/>
          <p:cNvSpPr txBox="1"/>
          <p:nvPr>
            <p:ph idx="1" type="subTitle"/>
          </p:nvPr>
        </p:nvSpPr>
        <p:spPr>
          <a:xfrm>
            <a:off x="878300" y="190610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4"/>
                </a:solidFill>
              </a:rPr>
              <a:t>Write Test Prompt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804" name="Google Shape;804;p75"/>
          <p:cNvSpPr txBox="1"/>
          <p:nvPr>
            <p:ph idx="3" type="subTitle"/>
          </p:nvPr>
        </p:nvSpPr>
        <p:spPr>
          <a:xfrm>
            <a:off x="8462360" y="1906105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6"/>
                </a:solidFill>
              </a:rPr>
              <a:t>Write Code Prompt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05" name="Google Shape;805;p75"/>
          <p:cNvSpPr txBox="1"/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(6/13) Prompts Used with TDD</a:t>
            </a:r>
            <a:endParaRPr/>
          </a:p>
        </p:txBody>
      </p:sp>
      <p:sp>
        <p:nvSpPr>
          <p:cNvPr id="806" name="Google Shape;806;p75"/>
          <p:cNvSpPr txBox="1"/>
          <p:nvPr>
            <p:ph idx="1" type="subTitle"/>
          </p:nvPr>
        </p:nvSpPr>
        <p:spPr>
          <a:xfrm>
            <a:off x="3980000" y="933650"/>
            <a:ext cx="6093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1E4E8"/>
                </a:solidFill>
                <a:latin typeface="Arial"/>
                <a:ea typeface="Arial"/>
                <a:cs typeface="Arial"/>
                <a:sym typeface="Arial"/>
              </a:rPr>
              <a:t> ADD Operation (Complex Numbers)</a:t>
            </a:r>
            <a:endParaRPr sz="1650">
              <a:solidFill>
                <a:srgbClr val="E1E4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2100"/>
              </a:spcAft>
              <a:buNone/>
            </a:pPr>
            <a:r>
              <a:t/>
            </a:r>
            <a:endParaRPr sz="165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7" name="Google Shape;80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800" y="2513000"/>
            <a:ext cx="47053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375" y="2772225"/>
            <a:ext cx="58769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950" y="4181550"/>
            <a:ext cx="5029200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5375" y="4181550"/>
            <a:ext cx="616267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6"/>
          <p:cNvSpPr txBox="1"/>
          <p:nvPr>
            <p:ph idx="1" type="subTitle"/>
          </p:nvPr>
        </p:nvSpPr>
        <p:spPr>
          <a:xfrm>
            <a:off x="878300" y="190610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4"/>
                </a:solidFill>
              </a:rPr>
              <a:t>Write Test Prompt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816" name="Google Shape;816;p76"/>
          <p:cNvSpPr txBox="1"/>
          <p:nvPr>
            <p:ph idx="3" type="subTitle"/>
          </p:nvPr>
        </p:nvSpPr>
        <p:spPr>
          <a:xfrm>
            <a:off x="8462360" y="1906105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6"/>
                </a:solidFill>
              </a:rPr>
              <a:t>Write Code Prompt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17" name="Google Shape;817;p76"/>
          <p:cNvSpPr txBox="1"/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(7/13) Prompts Used with TDD</a:t>
            </a:r>
            <a:endParaRPr/>
          </a:p>
        </p:txBody>
      </p:sp>
      <p:sp>
        <p:nvSpPr>
          <p:cNvPr id="818" name="Google Shape;818;p76"/>
          <p:cNvSpPr txBox="1"/>
          <p:nvPr>
            <p:ph idx="1" type="subTitle"/>
          </p:nvPr>
        </p:nvSpPr>
        <p:spPr>
          <a:xfrm>
            <a:off x="4906550" y="944550"/>
            <a:ext cx="6093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1E4E8"/>
                </a:solidFill>
                <a:latin typeface="Arial"/>
                <a:ea typeface="Arial"/>
                <a:cs typeface="Arial"/>
                <a:sym typeface="Arial"/>
              </a:rPr>
              <a:t>ADD Error Handling</a:t>
            </a:r>
            <a:endParaRPr sz="1650">
              <a:solidFill>
                <a:srgbClr val="E1E4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2100"/>
              </a:spcAft>
              <a:buNone/>
            </a:pPr>
            <a:r>
              <a:t/>
            </a:r>
            <a:endParaRPr sz="165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" name="Google Shape;81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550" y="2684925"/>
            <a:ext cx="5392275" cy="9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8280" y="2746150"/>
            <a:ext cx="5254020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250" y="3954100"/>
            <a:ext cx="494347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7932" y="4045225"/>
            <a:ext cx="5734718" cy="11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77"/>
          <p:cNvSpPr txBox="1"/>
          <p:nvPr>
            <p:ph idx="1" type="subTitle"/>
          </p:nvPr>
        </p:nvSpPr>
        <p:spPr>
          <a:xfrm>
            <a:off x="878300" y="190610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4"/>
                </a:solidFill>
              </a:rPr>
              <a:t>Write Test Prompt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828" name="Google Shape;828;p77"/>
          <p:cNvSpPr txBox="1"/>
          <p:nvPr>
            <p:ph idx="3" type="subTitle"/>
          </p:nvPr>
        </p:nvSpPr>
        <p:spPr>
          <a:xfrm>
            <a:off x="8462360" y="1906105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6"/>
                </a:solidFill>
              </a:rPr>
              <a:t>Write Code Prompt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29" name="Google Shape;829;p77"/>
          <p:cNvSpPr txBox="1"/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(8/13) Prompts Used with TDD</a:t>
            </a:r>
            <a:endParaRPr/>
          </a:p>
        </p:txBody>
      </p:sp>
      <p:sp>
        <p:nvSpPr>
          <p:cNvPr id="830" name="Google Shape;830;p77"/>
          <p:cNvSpPr txBox="1"/>
          <p:nvPr>
            <p:ph idx="1" type="subTitle"/>
          </p:nvPr>
        </p:nvSpPr>
        <p:spPr>
          <a:xfrm>
            <a:off x="5157175" y="903275"/>
            <a:ext cx="6093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1E4E8"/>
                </a:solidFill>
                <a:latin typeface="Arial"/>
                <a:ea typeface="Arial"/>
                <a:cs typeface="Arial"/>
                <a:sym typeface="Arial"/>
              </a:rPr>
              <a:t>SUB Operation</a:t>
            </a:r>
            <a:endParaRPr sz="1650">
              <a:solidFill>
                <a:srgbClr val="E1E4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2100"/>
              </a:spcAft>
              <a:buNone/>
            </a:pPr>
            <a:r>
              <a:t/>
            </a:r>
            <a:endParaRPr sz="165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1" name="Google Shape;83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400" y="2384900"/>
            <a:ext cx="499110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2100" y="2422875"/>
            <a:ext cx="5048250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400" y="3385300"/>
            <a:ext cx="3113888" cy="32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2138" y="3784950"/>
            <a:ext cx="4505325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8"/>
          <p:cNvSpPr txBox="1"/>
          <p:nvPr>
            <p:ph idx="1" type="subTitle"/>
          </p:nvPr>
        </p:nvSpPr>
        <p:spPr>
          <a:xfrm>
            <a:off x="1501000" y="1620875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4"/>
                </a:solidFill>
              </a:rPr>
              <a:t>Write Test Prompt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840" name="Google Shape;840;p78"/>
          <p:cNvSpPr txBox="1"/>
          <p:nvPr>
            <p:ph idx="3" type="subTitle"/>
          </p:nvPr>
        </p:nvSpPr>
        <p:spPr>
          <a:xfrm>
            <a:off x="8462360" y="1906105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6"/>
                </a:solidFill>
              </a:rPr>
              <a:t>Write Code Prompt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41" name="Google Shape;841;p78"/>
          <p:cNvSpPr txBox="1"/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(9/13) Prompts Used with TDD</a:t>
            </a:r>
            <a:endParaRPr/>
          </a:p>
        </p:txBody>
      </p:sp>
      <p:sp>
        <p:nvSpPr>
          <p:cNvPr id="842" name="Google Shape;842;p78"/>
          <p:cNvSpPr txBox="1"/>
          <p:nvPr>
            <p:ph idx="1" type="subTitle"/>
          </p:nvPr>
        </p:nvSpPr>
        <p:spPr>
          <a:xfrm>
            <a:off x="5202725" y="930225"/>
            <a:ext cx="6093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1E4E8"/>
                </a:solidFill>
                <a:latin typeface="Arial"/>
                <a:ea typeface="Arial"/>
                <a:cs typeface="Arial"/>
                <a:sym typeface="Arial"/>
              </a:rPr>
              <a:t>MUL Operation</a:t>
            </a:r>
            <a:endParaRPr sz="1650">
              <a:solidFill>
                <a:srgbClr val="E1E4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2100"/>
              </a:spcAft>
              <a:buNone/>
            </a:pPr>
            <a:r>
              <a:t/>
            </a:r>
            <a:endParaRPr sz="165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3" name="Google Shape;84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00" y="2178825"/>
            <a:ext cx="4385451" cy="9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0200" y="2513000"/>
            <a:ext cx="53721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650" y="3182575"/>
            <a:ext cx="3241785" cy="340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8510" y="3290825"/>
            <a:ext cx="337185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9"/>
          <p:cNvSpPr txBox="1"/>
          <p:nvPr>
            <p:ph idx="1" type="subTitle"/>
          </p:nvPr>
        </p:nvSpPr>
        <p:spPr>
          <a:xfrm>
            <a:off x="1539000" y="158445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4"/>
                </a:solidFill>
              </a:rPr>
              <a:t>Write Test Prompt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852" name="Google Shape;852;p79"/>
          <p:cNvSpPr txBox="1"/>
          <p:nvPr>
            <p:ph idx="3" type="subTitle"/>
          </p:nvPr>
        </p:nvSpPr>
        <p:spPr>
          <a:xfrm>
            <a:off x="8500360" y="1694155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6"/>
                </a:solidFill>
              </a:rPr>
              <a:t>Write Code Prompt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53" name="Google Shape;853;p79"/>
          <p:cNvSpPr txBox="1"/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(10/13) Prompts Used with TDD</a:t>
            </a:r>
            <a:endParaRPr/>
          </a:p>
        </p:txBody>
      </p:sp>
      <p:sp>
        <p:nvSpPr>
          <p:cNvPr id="854" name="Google Shape;854;p79"/>
          <p:cNvSpPr txBox="1"/>
          <p:nvPr>
            <p:ph idx="1" type="subTitle"/>
          </p:nvPr>
        </p:nvSpPr>
        <p:spPr>
          <a:xfrm>
            <a:off x="5134375" y="858525"/>
            <a:ext cx="6093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1E4E8"/>
                </a:solidFill>
                <a:latin typeface="Arial"/>
                <a:ea typeface="Arial"/>
                <a:cs typeface="Arial"/>
                <a:sym typeface="Arial"/>
              </a:rPr>
              <a:t>DIV Operation</a:t>
            </a:r>
            <a:endParaRPr sz="1650">
              <a:solidFill>
                <a:srgbClr val="E1E4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2100"/>
              </a:spcAft>
              <a:buNone/>
            </a:pPr>
            <a:r>
              <a:t/>
            </a:r>
            <a:endParaRPr sz="165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5" name="Google Shape;85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400" y="2146275"/>
            <a:ext cx="3745949" cy="7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3200" y="2191338"/>
            <a:ext cx="5085156" cy="12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175" y="2902725"/>
            <a:ext cx="3106400" cy="370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0975" y="3565788"/>
            <a:ext cx="3567379" cy="307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80"/>
          <p:cNvSpPr txBox="1"/>
          <p:nvPr>
            <p:ph idx="1" type="subTitle"/>
          </p:nvPr>
        </p:nvSpPr>
        <p:spPr>
          <a:xfrm>
            <a:off x="1531425" y="160990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4"/>
                </a:solidFill>
              </a:rPr>
              <a:t>Write Test Prompt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864" name="Google Shape;864;p80"/>
          <p:cNvSpPr txBox="1"/>
          <p:nvPr>
            <p:ph idx="3" type="subTitle"/>
          </p:nvPr>
        </p:nvSpPr>
        <p:spPr>
          <a:xfrm>
            <a:off x="8561085" y="153378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6"/>
                </a:solidFill>
              </a:rPr>
              <a:t>Write Code Prompt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65" name="Google Shape;865;p80"/>
          <p:cNvSpPr txBox="1"/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(11/13) Prompts Used with TDD</a:t>
            </a:r>
            <a:endParaRPr/>
          </a:p>
        </p:txBody>
      </p:sp>
      <p:sp>
        <p:nvSpPr>
          <p:cNvPr id="866" name="Google Shape;866;p80"/>
          <p:cNvSpPr txBox="1"/>
          <p:nvPr>
            <p:ph idx="1" type="subTitle"/>
          </p:nvPr>
        </p:nvSpPr>
        <p:spPr>
          <a:xfrm>
            <a:off x="4959725" y="926875"/>
            <a:ext cx="6093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1E4E8"/>
                </a:solidFill>
                <a:latin typeface="Arial"/>
                <a:ea typeface="Arial"/>
                <a:cs typeface="Arial"/>
                <a:sym typeface="Arial"/>
              </a:rPr>
              <a:t>DELETE Operation</a:t>
            </a:r>
            <a:endParaRPr sz="1650">
              <a:solidFill>
                <a:srgbClr val="E1E4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2100"/>
              </a:spcAft>
              <a:buNone/>
            </a:pPr>
            <a:r>
              <a:t/>
            </a:r>
            <a:endParaRPr b="0" sz="165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7" name="Google Shape;86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400" y="2124813"/>
            <a:ext cx="53340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275" y="2045125"/>
            <a:ext cx="4200525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975" y="3262413"/>
            <a:ext cx="3321590" cy="335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8790" y="3619376"/>
            <a:ext cx="3854311" cy="15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7"/>
          <p:cNvSpPr txBox="1"/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TEST2:</a:t>
            </a:r>
            <a:r>
              <a:rPr lang="en"/>
              <a:t> T-POP-ERR1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6" name="Google Shape;416;p27"/>
          <p:cNvSpPr txBox="1"/>
          <p:nvPr>
            <p:ph idx="1" type="body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ID: T-POP-ERR1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Operation: POP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Command: pop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Expected Output: Error stack underflow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025" y="2399127"/>
            <a:ext cx="3971924" cy="944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81"/>
          <p:cNvSpPr txBox="1"/>
          <p:nvPr>
            <p:ph idx="1" type="subTitle"/>
          </p:nvPr>
        </p:nvSpPr>
        <p:spPr>
          <a:xfrm>
            <a:off x="1539025" y="1571925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4"/>
                </a:solidFill>
              </a:rPr>
              <a:t>Write Test Prompt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876" name="Google Shape;876;p81"/>
          <p:cNvSpPr txBox="1"/>
          <p:nvPr>
            <p:ph idx="3" type="subTitle"/>
          </p:nvPr>
        </p:nvSpPr>
        <p:spPr>
          <a:xfrm>
            <a:off x="8614310" y="105543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6"/>
                </a:solidFill>
              </a:rPr>
              <a:t>Write Code Prompt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77" name="Google Shape;877;p81"/>
          <p:cNvSpPr txBox="1"/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(12/13) Prompts Used with TDD</a:t>
            </a:r>
            <a:endParaRPr/>
          </a:p>
        </p:txBody>
      </p:sp>
      <p:sp>
        <p:nvSpPr>
          <p:cNvPr id="878" name="Google Shape;878;p81"/>
          <p:cNvSpPr txBox="1"/>
          <p:nvPr>
            <p:ph idx="1" type="subTitle"/>
          </p:nvPr>
        </p:nvSpPr>
        <p:spPr>
          <a:xfrm>
            <a:off x="5081525" y="965025"/>
            <a:ext cx="6093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1E4E8"/>
                </a:solidFill>
                <a:latin typeface="Arial"/>
                <a:ea typeface="Arial"/>
                <a:cs typeface="Arial"/>
                <a:sym typeface="Arial"/>
              </a:rPr>
              <a:t> CLI Integration</a:t>
            </a:r>
            <a:endParaRPr sz="1650">
              <a:solidFill>
                <a:srgbClr val="E1E4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2100"/>
              </a:spcAft>
              <a:buNone/>
            </a:pPr>
            <a:r>
              <a:t/>
            </a:r>
            <a:endParaRPr sz="165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9" name="Google Shape;87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975" y="2004500"/>
            <a:ext cx="4315551" cy="8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0925" y="1571934"/>
            <a:ext cx="4315550" cy="140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75" y="2860925"/>
            <a:ext cx="4095309" cy="37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2252" y="2980476"/>
            <a:ext cx="4525225" cy="97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0234" y="4045100"/>
            <a:ext cx="1814068" cy="254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50252" y="4045101"/>
            <a:ext cx="2248809" cy="25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2"/>
          <p:cNvSpPr txBox="1"/>
          <p:nvPr>
            <p:ph idx="1" type="subTitle"/>
          </p:nvPr>
        </p:nvSpPr>
        <p:spPr>
          <a:xfrm>
            <a:off x="878300" y="190610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2"/>
                </a:solidFill>
              </a:rPr>
              <a:t>Refactor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90" name="Google Shape;890;p82"/>
          <p:cNvSpPr txBox="1"/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(13/13) Prompts Used with TDD</a:t>
            </a:r>
            <a:endParaRPr/>
          </a:p>
        </p:txBody>
      </p:sp>
      <p:sp>
        <p:nvSpPr>
          <p:cNvPr id="891" name="Google Shape;891;p82"/>
          <p:cNvSpPr txBox="1"/>
          <p:nvPr>
            <p:ph idx="1" type="subTitle"/>
          </p:nvPr>
        </p:nvSpPr>
        <p:spPr>
          <a:xfrm>
            <a:off x="4674350" y="881300"/>
            <a:ext cx="6093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1E4E8"/>
                </a:solidFill>
                <a:latin typeface="Arial"/>
                <a:ea typeface="Arial"/>
                <a:cs typeface="Arial"/>
                <a:sym typeface="Arial"/>
              </a:rPr>
              <a:t>Refactoring (After All Tests Pass)</a:t>
            </a:r>
            <a:endParaRPr sz="1650">
              <a:solidFill>
                <a:srgbClr val="E1E4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2100"/>
              </a:spcAft>
              <a:buNone/>
            </a:pPr>
            <a:r>
              <a:t/>
            </a:r>
            <a:endParaRPr sz="1650">
              <a:solidFill>
                <a:srgbClr val="E1E4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50" y="2548975"/>
            <a:ext cx="5648325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7226" y="1833375"/>
            <a:ext cx="4335099" cy="46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83"/>
          <p:cNvSpPr txBox="1"/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</a:t>
            </a:r>
            <a:r>
              <a:rPr lang="en" sz="9000">
                <a:solidFill>
                  <a:schemeClr val="accent3"/>
                </a:solidFill>
              </a:rPr>
              <a:t>YOU!</a:t>
            </a:r>
            <a:endParaRPr sz="9000">
              <a:solidFill>
                <a:schemeClr val="accent3"/>
              </a:solidFill>
            </a:endParaRPr>
          </a:p>
        </p:txBody>
      </p:sp>
      <p:sp>
        <p:nvSpPr>
          <p:cNvPr id="899" name="Google Shape;899;p83"/>
          <p:cNvSpPr txBox="1"/>
          <p:nvPr>
            <p:ph idx="4294967295" type="subTitle"/>
          </p:nvPr>
        </p:nvSpPr>
        <p:spPr>
          <a:xfrm>
            <a:off x="7251296" y="2829125"/>
            <a:ext cx="3845700" cy="130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Zhou (261135446)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David Vo (261170038) 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8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TEST2 FAILURE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423" name="Google Shape;4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125" y="2409124"/>
            <a:ext cx="10047800" cy="322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9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TEST</a:t>
            </a:r>
            <a:r>
              <a:rPr lang="en" sz="6000">
                <a:solidFill>
                  <a:schemeClr val="accent2"/>
                </a:solidFill>
              </a:rPr>
              <a:t>2</a:t>
            </a:r>
            <a:r>
              <a:rPr lang="en" sz="6000">
                <a:solidFill>
                  <a:schemeClr val="accent2"/>
                </a:solidFill>
              </a:rPr>
              <a:t> SUCCESS</a:t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429" name="Google Shape;4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725" y="4479375"/>
            <a:ext cx="8459284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0400" y="2778776"/>
            <a:ext cx="6202601" cy="11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9"/>
          <p:cNvSpPr/>
          <p:nvPr/>
        </p:nvSpPr>
        <p:spPr>
          <a:xfrm>
            <a:off x="3011850" y="3153900"/>
            <a:ext cx="5250300" cy="688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0"/>
          <p:cNvSpPr txBox="1"/>
          <p:nvPr>
            <p:ph type="title"/>
          </p:nvPr>
        </p:nvSpPr>
        <p:spPr>
          <a:xfrm>
            <a:off x="994425" y="361575"/>
            <a:ext cx="1053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TEST3-4:</a:t>
            </a:r>
            <a:r>
              <a:rPr lang="en"/>
              <a:t> T-PUSH-CPLX1 / T-PUSH - CPLX2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37" name="Google Shape;437;p30"/>
          <p:cNvSpPr txBox="1"/>
          <p:nvPr>
            <p:ph idx="1" type="body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ID: T-PUSH-CPLX / T-PUSH-CPLX2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Operation: PUSH and POP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Command: push -2.5</a:t>
            </a:r>
            <a:r>
              <a:rPr lang="en"/>
              <a:t> </a:t>
            </a:r>
            <a:r>
              <a:rPr lang="en"/>
              <a:t>-</a:t>
            </a:r>
            <a:r>
              <a:rPr lang="en"/>
              <a:t> </a:t>
            </a:r>
            <a:r>
              <a:rPr lang="en"/>
              <a:t>j0.25 pop / push 3</a:t>
            </a:r>
            <a:r>
              <a:rPr lang="en"/>
              <a:t> </a:t>
            </a:r>
            <a:r>
              <a:rPr lang="en"/>
              <a:t>+</a:t>
            </a:r>
            <a:r>
              <a:rPr lang="en"/>
              <a:t> </a:t>
            </a:r>
            <a:r>
              <a:rPr lang="en"/>
              <a:t>j 4 pop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Expected Output: </a:t>
            </a:r>
            <a:r>
              <a:rPr lang="en">
                <a:solidFill>
                  <a:schemeClr val="dk1"/>
                </a:solidFill>
              </a:rPr>
              <a:t>-2.5 - j0.25 pop / 3 + j4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438" name="Google Shape;4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500" y="2321100"/>
            <a:ext cx="4261874" cy="9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1238" y="4008909"/>
            <a:ext cx="4154401" cy="1160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